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.org/ru/documents/decl_conv/conventions/childcon" TargetMode="External"/><Relationship Id="rId7" Type="http://schemas.openxmlformats.org/officeDocument/2006/relationships/hyperlink" Target="http://www.consultant.ru/document/cons_doc_LAW_108808/" TargetMode="External"/><Relationship Id="rId2" Type="http://schemas.openxmlformats.org/officeDocument/2006/relationships/hyperlink" Target="http://www.rg.ru/2012/12/30/obrazovanie-dok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g.ru/2011/03/16/sanpin-dok.html" TargetMode="External"/><Relationship Id="rId5" Type="http://schemas.openxmlformats.org/officeDocument/2006/relationships/hyperlink" Target="http://www.rg.ru/2012/10/24/konvencia-site-dok.html" TargetMode="External"/><Relationship Id="rId4" Type="http://schemas.openxmlformats.org/officeDocument/2006/relationships/hyperlink" Target="http://propaganda-bdd.ru/index.php?act=pages&amp;id=15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duface.ru/uploads/region/consultation/consulting_docs/273-fz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>Нормативно-правовые документы для работы ОУ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b="1" dirty="0" smtClean="0"/>
              <a:t>1</a:t>
            </a:r>
            <a:r>
              <a:rPr lang="ru-RU" b="1" dirty="0" smtClean="0"/>
              <a:t>. ФЗ РФ № 273 от 29.12.2012 г. "Закон об образовании РФ"     </a:t>
            </a:r>
            <a:r>
              <a:rPr lang="ru-RU" b="1" dirty="0" smtClean="0">
                <a:hlinkClick r:id="rId2"/>
              </a:rPr>
              <a:t>http://www.rg.ru/2012/12/30/obrazovanie-dok.html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2. Конвенция о правах ребёнка    </a:t>
            </a:r>
            <a:r>
              <a:rPr lang="ru-RU" b="1" dirty="0" smtClean="0">
                <a:hlinkClick r:id="rId3"/>
              </a:rPr>
              <a:t>http://www.un.org/ru/documents/decl_conv/conventions/childcon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3.ФЗ РФ № 124-ФЗ "Об основных гарантиях прав ребенка в РФ"   </a:t>
            </a:r>
            <a:r>
              <a:rPr lang="ru-RU" b="1" dirty="0" smtClean="0">
                <a:hlinkClick r:id="rId4"/>
              </a:rPr>
              <a:t>http://propaganda-bdd.ru/index.php?act=pages&amp;id=15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4. Конвенция о правах инвалидах  </a:t>
            </a:r>
            <a:r>
              <a:rPr lang="ru-RU" b="1" dirty="0" smtClean="0">
                <a:hlinkClick r:id="rId5"/>
              </a:rPr>
              <a:t>http://www.rg.ru/2012/10/24/konvencia-site-dok.html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5. </a:t>
            </a:r>
            <a:r>
              <a:rPr lang="ru-RU" b="1" dirty="0" err="1" smtClean="0"/>
              <a:t>СанПиН</a:t>
            </a:r>
            <a:r>
              <a:rPr lang="ru-RU" b="1" dirty="0" smtClean="0"/>
              <a:t> 2.4.2.2821-10  "Санитарно-эпидемиологические требования к условиям и организации обучения в общеобразовательных учреждениях"   </a:t>
            </a:r>
            <a:r>
              <a:rPr lang="ru-RU" b="1" dirty="0" smtClean="0">
                <a:hlinkClick r:id="rId6"/>
              </a:rPr>
              <a:t>http://www.rg.ru/2011/03/16/sanpin-dok.html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6. ФЗ РФ  " О защите детей от информации, причиняющей вред их здоровью и развитию  </a:t>
            </a:r>
            <a:r>
              <a:rPr lang="ru-RU" b="1" dirty="0" smtClean="0">
                <a:hlinkClick r:id="rId7"/>
              </a:rPr>
              <a:t>http://www.consultant.ru/document/cons_doc_LAW_108808/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Начнём с требований </a:t>
            </a:r>
            <a:r>
              <a:rPr lang="ru-RU" u="sng" dirty="0" smtClean="0">
                <a:hlinkClick r:id="rId2"/>
              </a:rPr>
              <a:t>Федерального закона № 273-ФЗ</a:t>
            </a:r>
            <a:r>
              <a:rPr lang="ru-RU" dirty="0" smtClean="0"/>
              <a:t> от 29.12.2012 г. «Об образовании в Российской Федерации». В ч. 1 п.1. статьи 48 «Обязанность и ответственность педагогических работников» указано, что педагоги обязаны </a:t>
            </a:r>
            <a:r>
              <a:rPr lang="ru-RU" dirty="0" smtClean="0">
                <a:solidFill>
                  <a:srgbClr val="FF0000"/>
                </a:solidFill>
              </a:rPr>
              <a:t>«осуществлять свою деятельность на высоком профессиональном уровне, обеспечивать в полном объеме реализацию преподаваемых учебных предмета, курса, дисциплины (модуля) в соответствии с утвержденной рабочей программой</a:t>
            </a:r>
            <a:r>
              <a:rPr lang="ru-RU" dirty="0" smtClean="0"/>
              <a:t>».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ru-RU" dirty="0" smtClean="0"/>
              <a:t>В соответствии с федеральными государственными образовательными стандартами (далее — ФГОС) рабочие программы учебных предметов, курсов являются обязательным компонентом содержательного раздела основной образовательной программы образовательной организации.</a:t>
            </a:r>
          </a:p>
          <a:p>
            <a:pPr fontAlgn="base"/>
            <a:r>
              <a:rPr lang="ru-RU" dirty="0" smtClean="0"/>
              <a:t>Рабочие программы учебных предметов, курсов и курсов внеурочной деятельности разрабатываются на основе требований к результатам освоения основной образовательной программы с учетом основных направлений программ, включенных в структуру основной образовательной программы, и должны обеспечивать достижение планируемых результатов освоения основной образовательной программы.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928694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Э</a:t>
            </a:r>
            <a:r>
              <a:rPr lang="ru-RU" sz="2200" b="1" dirty="0" smtClean="0"/>
              <a:t>лементами </a:t>
            </a:r>
            <a:r>
              <a:rPr lang="ru-RU" sz="2200" b="1" dirty="0" smtClean="0"/>
              <a:t>рабочей программы учебного предмета, курса, в соответствии с подготовленными изменениями, являются: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ru-RU" dirty="0" smtClean="0"/>
              <a:t>1</a:t>
            </a:r>
            <a:r>
              <a:rPr lang="ru-RU" dirty="0" smtClean="0"/>
              <a:t>) планируемые предметные результаты освоения конкретного учебного предмета, курса;</a:t>
            </a:r>
          </a:p>
          <a:p>
            <a:pPr fontAlgn="base"/>
            <a:r>
              <a:rPr lang="ru-RU" dirty="0" smtClean="0"/>
              <a:t>2) содержание учебного предмета, курса с указанием форм организации учебных занятий, основных видов учебной деятельности;</a:t>
            </a:r>
          </a:p>
          <a:p>
            <a:pPr fontAlgn="base"/>
            <a:r>
              <a:rPr lang="ru-RU" dirty="0" smtClean="0"/>
              <a:t>3) календарно-тематическое планирование с указанием количества часов, отводимых на освоение каждой темы.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Программы курсов внеурочной деятельности должны содержать: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dirty="0" smtClean="0"/>
              <a:t>1) личностные и </a:t>
            </a:r>
            <a:r>
              <a:rPr lang="ru-RU" dirty="0" err="1" smtClean="0"/>
              <a:t>метапредметные</a:t>
            </a:r>
            <a:r>
              <a:rPr lang="ru-RU" dirty="0" smtClean="0"/>
              <a:t> результаты освоения курса внеурочной деятельности;</a:t>
            </a:r>
          </a:p>
          <a:p>
            <a:pPr fontAlgn="base"/>
            <a:r>
              <a:rPr lang="ru-RU" dirty="0" smtClean="0"/>
              <a:t>2) содержание курса внеурочной деятельности с указанием форм организации учебных занятий, основных видов учебной деятельности;</a:t>
            </a:r>
          </a:p>
          <a:p>
            <a:pPr fontAlgn="base"/>
            <a:r>
              <a:rPr lang="ru-RU" dirty="0" smtClean="0"/>
              <a:t>3) календарно-тематическое планирование.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Должностные </a:t>
            </a:r>
            <a:r>
              <a:rPr lang="ru-RU" dirty="0" smtClean="0"/>
              <a:t>обязанности учителя предусматривают ведение контрольно-оценочной деятельности с использованием современных способов оценивания в условиях информационно-коммуникационных технологий (ведение электронных форм документации, в том числе электронного журнала и дневников обучающихся)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PresentationFormat>Экран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Нормативно-правовые документы для работы ОУ </vt:lpstr>
      <vt:lpstr>Слайд 2</vt:lpstr>
      <vt:lpstr>Слайд 3</vt:lpstr>
      <vt:lpstr>  Элементами рабочей программы учебного предмета, курса, в соответствии с подготовленными изменениями, являются: </vt:lpstr>
      <vt:lpstr>Программы курсов внеурочной деятельности должны содержать: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Нормативно-правовые документы для работы ОУ </dc:title>
  <dc:creator>завуч</dc:creator>
  <cp:lastModifiedBy>завуч</cp:lastModifiedBy>
  <cp:revision>1</cp:revision>
  <dcterms:created xsi:type="dcterms:W3CDTF">2019-10-07T02:41:16Z</dcterms:created>
  <dcterms:modified xsi:type="dcterms:W3CDTF">2019-10-07T07:27:58Z</dcterms:modified>
</cp:coreProperties>
</file>