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7"/>
  </p:notesMasterIdLst>
  <p:sldIdLst>
    <p:sldId id="256" r:id="rId3"/>
    <p:sldId id="272" r:id="rId4"/>
    <p:sldId id="294" r:id="rId5"/>
    <p:sldId id="295" r:id="rId6"/>
    <p:sldId id="296" r:id="rId7"/>
    <p:sldId id="297" r:id="rId8"/>
    <p:sldId id="298" r:id="rId9"/>
    <p:sldId id="299" r:id="rId10"/>
    <p:sldId id="300" r:id="rId11"/>
    <p:sldId id="301" r:id="rId12"/>
    <p:sldId id="302" r:id="rId13"/>
    <p:sldId id="303" r:id="rId14"/>
    <p:sldId id="304" r:id="rId15"/>
    <p:sldId id="26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02522E-7689-494A-81E1-ED52CC9FDAEF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A8F89DA-5E6C-4F87-BBB6-AB7D43399C95}">
      <dgm:prSet/>
      <dgm:spPr/>
      <dgm:t>
        <a:bodyPr/>
        <a:lstStyle/>
        <a:p>
          <a:pPr algn="just" rtl="0"/>
          <a:r>
            <a:rPr lang="ru-RU" dirty="0">
              <a:latin typeface="Segoe UI" panose="020B0502040204020203" pitchFamily="34" charset="0"/>
              <a:cs typeface="Segoe UI" panose="020B0502040204020203" pitchFamily="34" charset="0"/>
            </a:rPr>
            <a:t>В случае невозможности самостоятельного разрешения возникшей нештатной ситуации обращайтесь по телефонам </a:t>
          </a:r>
          <a:r>
            <a:rPr lang="ru-RU" b="1" dirty="0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rPr>
            <a:t>«горячей линии»</a:t>
          </a:r>
          <a:endParaRPr lang="ru-RU" dirty="0">
            <a:solidFill>
              <a:srgbClr val="FF0000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5D6577DC-A354-44F8-9FB7-AECFA79DAFED}" type="parTrans" cxnId="{5E273CA8-CEE3-4666-B9E6-6AD749C9A113}">
      <dgm:prSet/>
      <dgm:spPr/>
      <dgm:t>
        <a:bodyPr/>
        <a:lstStyle/>
        <a:p>
          <a:endParaRPr lang="ru-RU"/>
        </a:p>
      </dgm:t>
    </dgm:pt>
    <dgm:pt modelId="{7F21F33A-2A1F-4FE9-A634-B0549AF0B500}" type="sibTrans" cxnId="{5E273CA8-CEE3-4666-B9E6-6AD749C9A113}">
      <dgm:prSet/>
      <dgm:spPr/>
      <dgm:t>
        <a:bodyPr/>
        <a:lstStyle/>
        <a:p>
          <a:endParaRPr lang="ru-RU"/>
        </a:p>
      </dgm:t>
    </dgm:pt>
    <dgm:pt modelId="{7CE877D0-1E1F-46D9-9512-FA18CD51A3EC}" type="pres">
      <dgm:prSet presAssocID="{5D02522E-7689-494A-81E1-ED52CC9FDAEF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F3B9F83-D3FA-4141-ADEE-9D3346F3F907}" type="pres">
      <dgm:prSet presAssocID="{CA8F89DA-5E6C-4F87-BBB6-AB7D43399C95}" presName="thickLine" presStyleLbl="alignNode1" presStyleIdx="0" presStyleCnt="1"/>
      <dgm:spPr/>
    </dgm:pt>
    <dgm:pt modelId="{67BA173D-B77E-4F2A-9E52-9B55576CBECD}" type="pres">
      <dgm:prSet presAssocID="{CA8F89DA-5E6C-4F87-BBB6-AB7D43399C95}" presName="horz1" presStyleCnt="0"/>
      <dgm:spPr/>
    </dgm:pt>
    <dgm:pt modelId="{CB782472-A406-49FA-BF90-C7C01F7213F5}" type="pres">
      <dgm:prSet presAssocID="{CA8F89DA-5E6C-4F87-BBB6-AB7D43399C95}" presName="tx1" presStyleLbl="revTx" presStyleIdx="0" presStyleCnt="1"/>
      <dgm:spPr/>
      <dgm:t>
        <a:bodyPr/>
        <a:lstStyle/>
        <a:p>
          <a:endParaRPr lang="ru-RU"/>
        </a:p>
      </dgm:t>
    </dgm:pt>
    <dgm:pt modelId="{93C8DD24-E10D-441A-B0BF-B5D8EC1A99B2}" type="pres">
      <dgm:prSet presAssocID="{CA8F89DA-5E6C-4F87-BBB6-AB7D43399C95}" presName="vert1" presStyleCnt="0"/>
      <dgm:spPr/>
    </dgm:pt>
  </dgm:ptLst>
  <dgm:cxnLst>
    <dgm:cxn modelId="{CAC538A5-C864-4893-8AB9-2D747A81D6E3}" type="presOf" srcId="{CA8F89DA-5E6C-4F87-BBB6-AB7D43399C95}" destId="{CB782472-A406-49FA-BF90-C7C01F7213F5}" srcOrd="0" destOrd="0" presId="urn:microsoft.com/office/officeart/2008/layout/LinedList"/>
    <dgm:cxn modelId="{E799522C-2D98-4CAE-B5FA-BFE5EECF267A}" type="presOf" srcId="{5D02522E-7689-494A-81E1-ED52CC9FDAEF}" destId="{7CE877D0-1E1F-46D9-9512-FA18CD51A3EC}" srcOrd="0" destOrd="0" presId="urn:microsoft.com/office/officeart/2008/layout/LinedList"/>
    <dgm:cxn modelId="{5E273CA8-CEE3-4666-B9E6-6AD749C9A113}" srcId="{5D02522E-7689-494A-81E1-ED52CC9FDAEF}" destId="{CA8F89DA-5E6C-4F87-BBB6-AB7D43399C95}" srcOrd="0" destOrd="0" parTransId="{5D6577DC-A354-44F8-9FB7-AECFA79DAFED}" sibTransId="{7F21F33A-2A1F-4FE9-A634-B0549AF0B500}"/>
    <dgm:cxn modelId="{B4FF7327-908C-4AC4-83DA-89EDA0DA983A}" type="presParOf" srcId="{7CE877D0-1E1F-46D9-9512-FA18CD51A3EC}" destId="{EF3B9F83-D3FA-4141-ADEE-9D3346F3F907}" srcOrd="0" destOrd="0" presId="urn:microsoft.com/office/officeart/2008/layout/LinedList"/>
    <dgm:cxn modelId="{974488CE-58B4-4DE3-BA93-A04C2A9614F2}" type="presParOf" srcId="{7CE877D0-1E1F-46D9-9512-FA18CD51A3EC}" destId="{67BA173D-B77E-4F2A-9E52-9B55576CBECD}" srcOrd="1" destOrd="0" presId="urn:microsoft.com/office/officeart/2008/layout/LinedList"/>
    <dgm:cxn modelId="{B43CD153-7376-4FC8-AADA-9FA8928257AB}" type="presParOf" srcId="{67BA173D-B77E-4F2A-9E52-9B55576CBECD}" destId="{CB782472-A406-49FA-BF90-C7C01F7213F5}" srcOrd="0" destOrd="0" presId="urn:microsoft.com/office/officeart/2008/layout/LinedList"/>
    <dgm:cxn modelId="{DCFD141C-957A-4D44-96C2-6BFE909A4A6F}" type="presParOf" srcId="{67BA173D-B77E-4F2A-9E52-9B55576CBECD}" destId="{93C8DD24-E10D-441A-B0BF-B5D8EC1A99B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3B9F83-D3FA-4141-ADEE-9D3346F3F907}">
      <dsp:nvSpPr>
        <dsp:cNvPr id="0" name=""/>
        <dsp:cNvSpPr/>
      </dsp:nvSpPr>
      <dsp:spPr>
        <a:xfrm>
          <a:off x="0" y="0"/>
          <a:ext cx="1022252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782472-A406-49FA-BF90-C7C01F7213F5}">
      <dsp:nvSpPr>
        <dsp:cNvPr id="0" name=""/>
        <dsp:cNvSpPr/>
      </dsp:nvSpPr>
      <dsp:spPr>
        <a:xfrm>
          <a:off x="0" y="0"/>
          <a:ext cx="10222522" cy="14184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just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>
              <a:latin typeface="Segoe UI" panose="020B0502040204020203" pitchFamily="34" charset="0"/>
              <a:cs typeface="Segoe UI" panose="020B0502040204020203" pitchFamily="34" charset="0"/>
            </a:rPr>
            <a:t>В случае невозможности самостоятельного разрешения возникшей нештатной ситуации обращайтесь по телефонам </a:t>
          </a:r>
          <a:r>
            <a:rPr lang="ru-RU" sz="2600" b="1" kern="1200" dirty="0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rPr>
            <a:t>«горячей линии»</a:t>
          </a:r>
          <a:endParaRPr lang="ru-RU" sz="2600" kern="1200" dirty="0">
            <a:solidFill>
              <a:srgbClr val="FF0000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sp:txBody>
      <dsp:txXfrm>
        <a:off x="0" y="0"/>
        <a:ext cx="10222522" cy="14184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Segoe UI" panose="020B050204020402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Segoe UI" panose="020B0502040204020203" pitchFamily="34" charset="0"/>
              </a:defRPr>
            </a:lvl1pPr>
          </a:lstStyle>
          <a:p>
            <a:fld id="{B8C79E82-C6F9-448F-ADFF-7A3BA9D98315}" type="datetimeFigureOut">
              <a:rPr lang="ru-RU" smtClean="0"/>
              <a:pPr/>
              <a:t>19.01.2022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Segoe UI" panose="020B050204020402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Segoe UI" panose="020B0502040204020203" pitchFamily="34" charset="0"/>
              </a:defRPr>
            </a:lvl1pPr>
          </a:lstStyle>
          <a:p>
            <a:fld id="{64E5A5E1-345B-4DD1-9838-33A60E281BC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8058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egoe UI" panose="020B0502040204020203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egoe UI" panose="020B0502040204020203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egoe UI" panose="020B0502040204020203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egoe UI" panose="020B0502040204020203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egoe UI" panose="020B0502040204020203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E5A5E1-345B-4DD1-9838-33A60E281BCD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20085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E5A5E1-345B-4DD1-9838-33A60E281BCD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12733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E5A5E1-345B-4DD1-9838-33A60E281BCD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02257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E5A5E1-345B-4DD1-9838-33A60E281BCD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31214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E5A5E1-345B-4DD1-9838-33A60E281BCD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39447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E5A5E1-345B-4DD1-9838-33A60E281BCD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07738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E5A5E1-345B-4DD1-9838-33A60E281BCD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90795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E5A5E1-345B-4DD1-9838-33A60E281BCD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76161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E5A5E1-345B-4DD1-9838-33A60E281BCD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6217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E5A5E1-345B-4DD1-9838-33A60E281BCD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4592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E5A5E1-345B-4DD1-9838-33A60E281BCD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94716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E5A5E1-345B-4DD1-9838-33A60E281BCD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33589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E5A5E1-345B-4DD1-9838-33A60E281BCD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3178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>
                <a:latin typeface="Segoe UI" panose="020B0502040204020203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11743C6C-4726-488F-A525-F36CBB2D54F3}" type="datetimeFigureOut">
              <a:rPr lang="ru-RU" smtClean="0"/>
              <a:pPr/>
              <a:t>19.01.2022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81131AAC-8D62-4E85-9640-DAFADEBD9B7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375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11743C6C-4726-488F-A525-F36CBB2D54F3}" type="datetimeFigureOut">
              <a:rPr lang="ru-RU" smtClean="0"/>
              <a:pPr/>
              <a:t>19.01.2022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81131AAC-8D62-4E85-9640-DAFADEBD9B7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2629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>
            <a:lvl1pPr>
              <a:defRPr>
                <a:latin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11743C6C-4726-488F-A525-F36CBB2D54F3}" type="datetimeFigureOut">
              <a:rPr lang="ru-RU" smtClean="0"/>
              <a:pPr/>
              <a:t>19.01.2022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81131AAC-8D62-4E85-9640-DAFADEBD9B7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98124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>
                <a:latin typeface="Segoe UI" panose="020B0502040204020203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4B628598-6826-4D08-B9DA-F03782730570}" type="datetimeFigureOut">
              <a:rPr lang="ru-RU" smtClean="0"/>
              <a:pPr/>
              <a:t>19.01.2022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316F74C9-53E7-493B-B93A-289E64C65C4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5578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4B628598-6826-4D08-B9DA-F03782730570}" type="datetimeFigureOut">
              <a:rPr lang="ru-RU" smtClean="0"/>
              <a:pPr/>
              <a:t>19.01.2022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316F74C9-53E7-493B-B93A-289E64C65C4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83332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>
                <a:latin typeface="Segoe UI" panose="020B0502040204020203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  <a:latin typeface="Segoe UI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4B628598-6826-4D08-B9DA-F03782730570}" type="datetimeFigureOut">
              <a:rPr lang="ru-RU" smtClean="0"/>
              <a:pPr/>
              <a:t>19.01.2022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316F74C9-53E7-493B-B93A-289E64C65C4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5240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4B628598-6826-4D08-B9DA-F03782730570}" type="datetimeFigureOut">
              <a:rPr lang="ru-RU" smtClean="0"/>
              <a:pPr/>
              <a:t>19.01.2022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316F74C9-53E7-493B-B93A-289E64C65C4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94099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4B628598-6826-4D08-B9DA-F03782730570}" type="datetimeFigureOut">
              <a:rPr lang="ru-RU" smtClean="0"/>
              <a:pPr/>
              <a:t>19.01.2022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316F74C9-53E7-493B-B93A-289E64C65C4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89257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4B628598-6826-4D08-B9DA-F03782730570}" type="datetimeFigureOut">
              <a:rPr lang="ru-RU" smtClean="0"/>
              <a:pPr/>
              <a:t>19.01.2022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316F74C9-53E7-493B-B93A-289E64C65C4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24114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4B628598-6826-4D08-B9DA-F03782730570}" type="datetimeFigureOut">
              <a:rPr lang="ru-RU" smtClean="0"/>
              <a:pPr/>
              <a:t>19.01.2022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316F74C9-53E7-493B-B93A-289E64C65C4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86954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Segoe UI" panose="020B0502040204020203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>
                <a:latin typeface="Segoe UI" panose="020B0502040204020203" pitchFamily="34" charset="0"/>
              </a:defRPr>
            </a:lvl1pPr>
            <a:lvl2pPr>
              <a:defRPr sz="2800">
                <a:latin typeface="Segoe UI" panose="020B0502040204020203" pitchFamily="34" charset="0"/>
              </a:defRPr>
            </a:lvl2pPr>
            <a:lvl3pPr>
              <a:defRPr sz="2400">
                <a:latin typeface="Segoe UI" panose="020B0502040204020203" pitchFamily="34" charset="0"/>
              </a:defRPr>
            </a:lvl3pPr>
            <a:lvl4pPr>
              <a:defRPr sz="2000">
                <a:latin typeface="Segoe UI" panose="020B0502040204020203" pitchFamily="34" charset="0"/>
              </a:defRPr>
            </a:lvl4pPr>
            <a:lvl5pPr>
              <a:defRPr sz="2000">
                <a:latin typeface="Segoe UI" panose="020B0502040204020203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Segoe UI" panose="020B050204020402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4B628598-6826-4D08-B9DA-F03782730570}" type="datetimeFigureOut">
              <a:rPr lang="ru-RU" smtClean="0"/>
              <a:pPr/>
              <a:t>19.01.2022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316F74C9-53E7-493B-B93A-289E64C65C4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1216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11743C6C-4726-488F-A525-F36CBB2D54F3}" type="datetimeFigureOut">
              <a:rPr lang="ru-RU" smtClean="0"/>
              <a:pPr/>
              <a:t>19.01.2022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81131AAC-8D62-4E85-9640-DAFADEBD9B7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64573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Segoe UI" panose="020B0502040204020203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>
                <a:latin typeface="Segoe UI" panose="020B0502040204020203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Segoe UI" panose="020B050204020402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4B628598-6826-4D08-B9DA-F03782730570}" type="datetimeFigureOut">
              <a:rPr lang="ru-RU" smtClean="0"/>
              <a:pPr/>
              <a:t>19.01.2022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316F74C9-53E7-493B-B93A-289E64C65C4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21100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4B628598-6826-4D08-B9DA-F03782730570}" type="datetimeFigureOut">
              <a:rPr lang="ru-RU" smtClean="0"/>
              <a:pPr/>
              <a:t>19.01.2022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316F74C9-53E7-493B-B93A-289E64C65C4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15265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>
            <a:lvl1pPr>
              <a:defRPr>
                <a:latin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4B628598-6826-4D08-B9DA-F03782730570}" type="datetimeFigureOut">
              <a:rPr lang="ru-RU" smtClean="0"/>
              <a:pPr/>
              <a:t>19.01.2022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316F74C9-53E7-493B-B93A-289E64C65C4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5111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>
                <a:latin typeface="Segoe UI" panose="020B0502040204020203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11743C6C-4726-488F-A525-F36CBB2D54F3}" type="datetimeFigureOut">
              <a:rPr lang="ru-RU" smtClean="0"/>
              <a:pPr/>
              <a:t>19.01.2022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81131AAC-8D62-4E85-9640-DAFADEBD9B7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9127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11743C6C-4726-488F-A525-F36CBB2D54F3}" type="datetimeFigureOut">
              <a:rPr lang="ru-RU" smtClean="0"/>
              <a:pPr/>
              <a:t>19.01.2022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81131AAC-8D62-4E85-9640-DAFADEBD9B7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0474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>
                <a:latin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>
                <a:latin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11743C6C-4726-488F-A525-F36CBB2D54F3}" type="datetimeFigureOut">
              <a:rPr lang="ru-RU" smtClean="0"/>
              <a:pPr/>
              <a:t>19.01.2022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81131AAC-8D62-4E85-9640-DAFADEBD9B7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22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11743C6C-4726-488F-A525-F36CBB2D54F3}" type="datetimeFigureOut">
              <a:rPr lang="ru-RU" smtClean="0"/>
              <a:pPr/>
              <a:t>19.01.2022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81131AAC-8D62-4E85-9640-DAFADEBD9B7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37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11743C6C-4726-488F-A525-F36CBB2D54F3}" type="datetimeFigureOut">
              <a:rPr lang="ru-RU" smtClean="0"/>
              <a:pPr/>
              <a:t>19.01.2022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81131AAC-8D62-4E85-9640-DAFADEBD9B7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9173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>
                <a:latin typeface="Segoe UI" panose="020B0502040204020203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>
                <a:latin typeface="Segoe UI" panose="020B0502040204020203" pitchFamily="34" charset="0"/>
              </a:defRPr>
            </a:lvl1pPr>
            <a:lvl2pPr>
              <a:defRPr sz="2800">
                <a:latin typeface="Segoe UI" panose="020B0502040204020203" pitchFamily="34" charset="0"/>
              </a:defRPr>
            </a:lvl2pPr>
            <a:lvl3pPr>
              <a:defRPr sz="2400">
                <a:latin typeface="Segoe UI" panose="020B0502040204020203" pitchFamily="34" charset="0"/>
              </a:defRPr>
            </a:lvl3pPr>
            <a:lvl4pPr>
              <a:defRPr sz="2000">
                <a:latin typeface="Segoe UI" panose="020B0502040204020203" pitchFamily="34" charset="0"/>
              </a:defRPr>
            </a:lvl4pPr>
            <a:lvl5pPr>
              <a:defRPr sz="2000">
                <a:latin typeface="Segoe UI" panose="020B0502040204020203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>
                <a:latin typeface="Segoe UI" panose="020B0502040204020203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11743C6C-4726-488F-A525-F36CBB2D54F3}" type="datetimeFigureOut">
              <a:rPr lang="ru-RU" smtClean="0"/>
              <a:pPr/>
              <a:t>19.01.2022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81131AAC-8D62-4E85-9640-DAFADEBD9B7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2903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>
                <a:latin typeface="Segoe UI" panose="020B0502040204020203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>
                <a:latin typeface="Segoe UI" panose="020B0502040204020203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>
                <a:latin typeface="Segoe UI" panose="020B0502040204020203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11743C6C-4726-488F-A525-F36CBB2D54F3}" type="datetimeFigureOut">
              <a:rPr lang="ru-RU" smtClean="0"/>
              <a:pPr/>
              <a:t>19.01.2022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81131AAC-8D62-4E85-9640-DAFADEBD9B7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492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</a:defRPr>
            </a:lvl1pPr>
          </a:lstStyle>
          <a:p>
            <a:fld id="{11743C6C-4726-488F-A525-F36CBB2D54F3}" type="datetimeFigureOut">
              <a:rPr lang="ru-RU" smtClean="0"/>
              <a:pPr/>
              <a:t>19.01.2022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</a:defRPr>
            </a:lvl1pPr>
          </a:lstStyle>
          <a:p>
            <a:fld id="{81131AAC-8D62-4E85-9640-DAFADEBD9B7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3844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Segoe UI" panose="020B05020402040202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Segoe UI" panose="020B050204020402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Segoe UI" panose="020B05020402040202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Segoe UI" panose="020B05020402040202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</a:defRPr>
            </a:lvl1pPr>
          </a:lstStyle>
          <a:p>
            <a:fld id="{4B628598-6826-4D08-B9DA-F03782730570}" type="datetimeFigureOut">
              <a:rPr lang="ru-RU" smtClean="0"/>
              <a:pPr/>
              <a:t>19.01.2022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</a:defRPr>
            </a:lvl1pPr>
          </a:lstStyle>
          <a:p>
            <a:fld id="{316F74C9-53E7-493B-B93A-289E64C65C4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727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Segoe UI" panose="020B05020402040202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Segoe UI" panose="020B050204020402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676020"/>
            <a:ext cx="9144000" cy="273280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4800" b="1" dirty="0" smtClean="0">
                <a:solidFill>
                  <a:srgbClr val="002060"/>
                </a:solidFill>
              </a:rPr>
              <a:t>Подготовка и проведение итогового собеседования по русскому языку в 9-х классах</a:t>
            </a:r>
            <a:endParaRPr lang="ru-RU" sz="4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935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31780" y="283464"/>
            <a:ext cx="7996204" cy="66587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altLang="ru-RU" sz="2800" b="1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Проведение итогового собеседования</a:t>
            </a:r>
          </a:p>
        </p:txBody>
      </p:sp>
      <p:sp>
        <p:nvSpPr>
          <p:cNvPr id="6" name="Скругленный прямоугольник 24">
            <a:extLst>
              <a:ext uri="{FF2B5EF4-FFF2-40B4-BE49-F238E27FC236}">
                <a16:creationId xmlns:a16="http://schemas.microsoft.com/office/drawing/2014/main" id="{1C350306-CD7D-4C46-B240-5D406F936067}"/>
              </a:ext>
            </a:extLst>
          </p:cNvPr>
          <p:cNvSpPr/>
          <p:nvPr/>
        </p:nvSpPr>
        <p:spPr>
          <a:xfrm>
            <a:off x="967154" y="1547447"/>
            <a:ext cx="10856039" cy="3851030"/>
          </a:xfrm>
          <a:prstGeom prst="roundRect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defRPr/>
            </a:pPr>
            <a:r>
              <a:rPr lang="ru-RU" altLang="ru-RU" sz="2400" b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Организатор проведения итогового собеседования приглашает участника итогового собеседования и сопровождает его в аудиторию проведения итогового собеседования согласно списку участников, полученному от ответственного организатора образовательной организации, а после окончания итогового собеседования для участника – в учебный кабинет для участников, прошедших итоговое собеседование. Затем в аудиторию проведения итогового собеседования приглашается новый участник итогового собеседования.</a:t>
            </a:r>
          </a:p>
        </p:txBody>
      </p:sp>
    </p:spTree>
    <p:extLst>
      <p:ext uri="{BB962C8B-B14F-4D97-AF65-F5344CB8AC3E}">
        <p14:creationId xmlns:p14="http://schemas.microsoft.com/office/powerpoint/2010/main" val="2559092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31780" y="283464"/>
            <a:ext cx="7996204" cy="66587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altLang="ru-RU" sz="2800" b="1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Проведение итогового собеседования</a:t>
            </a:r>
          </a:p>
        </p:txBody>
      </p:sp>
      <p:sp>
        <p:nvSpPr>
          <p:cNvPr id="6" name="Скругленный прямоугольник 24">
            <a:extLst>
              <a:ext uri="{FF2B5EF4-FFF2-40B4-BE49-F238E27FC236}">
                <a16:creationId xmlns:a16="http://schemas.microsoft.com/office/drawing/2014/main" id="{1C350306-CD7D-4C46-B240-5D406F936067}"/>
              </a:ext>
            </a:extLst>
          </p:cNvPr>
          <p:cNvSpPr/>
          <p:nvPr/>
        </p:nvSpPr>
        <p:spPr>
          <a:xfrm>
            <a:off x="967154" y="1222131"/>
            <a:ext cx="10856039" cy="4176346"/>
          </a:xfrm>
          <a:prstGeom prst="roundRect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defRPr/>
            </a:pPr>
            <a:r>
              <a:rPr lang="ru-RU" altLang="ru-RU" sz="2400" b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В аудиториях проведения итогового собеседования ведется аудиозапись. Порядок осуществления аудиозаписи ответов участников итогового собеседования (комбинирование потоковой и персональной аудиозаписей).</a:t>
            </a:r>
          </a:p>
        </p:txBody>
      </p:sp>
    </p:spTree>
    <p:extLst>
      <p:ext uri="{BB962C8B-B14F-4D97-AF65-F5344CB8AC3E}">
        <p14:creationId xmlns:p14="http://schemas.microsoft.com/office/powerpoint/2010/main" val="4285988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31780" y="283464"/>
            <a:ext cx="7996204" cy="66587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altLang="ru-RU" sz="28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Участникам с ОВЗ</a:t>
            </a:r>
            <a:endParaRPr lang="ru-RU" altLang="ru-RU" sz="2800" b="1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24">
            <a:extLst>
              <a:ext uri="{FF2B5EF4-FFF2-40B4-BE49-F238E27FC236}">
                <a16:creationId xmlns:a16="http://schemas.microsoft.com/office/drawing/2014/main" id="{1C350306-CD7D-4C46-B240-5D406F936067}"/>
              </a:ext>
            </a:extLst>
          </p:cNvPr>
          <p:cNvSpPr/>
          <p:nvPr/>
        </p:nvSpPr>
        <p:spPr>
          <a:xfrm>
            <a:off x="967154" y="1222131"/>
            <a:ext cx="10856039" cy="4176346"/>
          </a:xfrm>
          <a:prstGeom prst="roundRect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defRPr/>
            </a:pPr>
            <a:r>
              <a:rPr lang="ru-RU" altLang="ru-RU" sz="2400" b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Для участников итогового собеседования с ОВЗ, участников итогового собеседования – детей-инвалидов и инвалидов, а также тех, кто обучался по состоянию здоровья на дому, в образовательных организациях организуют проведение итогового собеседования в условиях, учитывающих состояние их здоровья. Основанием являются заключение медицинской организации и рекомендации ПМПК. Для данных категорий участников, продолжительность проведения итогового собеседования увеличивается на 30 минут (т.е. общая продолжительность итогового собеседования для указанных категорий итогового собеседования составляет в среднем 45 минут.)</a:t>
            </a:r>
          </a:p>
        </p:txBody>
      </p:sp>
    </p:spTree>
    <p:extLst>
      <p:ext uri="{BB962C8B-B14F-4D97-AF65-F5344CB8AC3E}">
        <p14:creationId xmlns:p14="http://schemas.microsoft.com/office/powerpoint/2010/main" val="2168620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31780" y="283464"/>
            <a:ext cx="7996204" cy="66587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altLang="ru-RU" sz="28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Рекомендации </a:t>
            </a:r>
            <a:r>
              <a:rPr lang="ru-RU" altLang="ru-RU" sz="2800" b="1" dirty="0" err="1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Роспотребнадзора</a:t>
            </a:r>
            <a:endParaRPr lang="ru-RU" altLang="ru-RU" sz="2800" b="1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24">
            <a:extLst>
              <a:ext uri="{FF2B5EF4-FFF2-40B4-BE49-F238E27FC236}">
                <a16:creationId xmlns:a16="http://schemas.microsoft.com/office/drawing/2014/main" id="{1C350306-CD7D-4C46-B240-5D406F936067}"/>
              </a:ext>
            </a:extLst>
          </p:cNvPr>
          <p:cNvSpPr/>
          <p:nvPr/>
        </p:nvSpPr>
        <p:spPr>
          <a:xfrm>
            <a:off x="967154" y="1222131"/>
            <a:ext cx="10856039" cy="5205046"/>
          </a:xfrm>
          <a:prstGeom prst="roundRect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defRPr/>
            </a:pPr>
            <a:r>
              <a:rPr lang="ru-RU" altLang="ru-RU" sz="2400" b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Также на основании рекомендаций </a:t>
            </a:r>
            <a:r>
              <a:rPr lang="ru-RU" altLang="ru-RU" sz="2400" b="1" dirty="0" err="1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Роспотребнадзора</a:t>
            </a:r>
            <a:r>
              <a:rPr lang="ru-RU" altLang="ru-RU" sz="2400" b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 по организации работы в целях недопущения распространения новой </a:t>
            </a:r>
            <a:r>
              <a:rPr lang="ru-RU" altLang="ru-RU" sz="2400" b="1" dirty="0" err="1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коронавирусной</a:t>
            </a:r>
            <a:r>
              <a:rPr lang="ru-RU" altLang="ru-RU" sz="2400" b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 инфекции должно быть обеспечено:</a:t>
            </a:r>
          </a:p>
          <a:p>
            <a:pPr algn="just">
              <a:defRPr/>
            </a:pPr>
            <a:r>
              <a:rPr lang="ru-RU" altLang="ru-RU" sz="2400" b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проведение обязательной термометрии;</a:t>
            </a:r>
          </a:p>
          <a:p>
            <a:pPr algn="just">
              <a:defRPr/>
            </a:pPr>
            <a:r>
              <a:rPr lang="ru-RU" altLang="ru-RU" sz="2400" b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- установление при входе здания дозаторов с антисептическим средством для обработки рук (в том числе с помощью установленных бесконтактных дозаторов);</a:t>
            </a:r>
          </a:p>
          <a:p>
            <a:pPr algn="just">
              <a:defRPr/>
            </a:pPr>
            <a:r>
              <a:rPr lang="ru-RU" altLang="ru-RU" sz="2400" b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- обеспечение социальной дистанции не менее 1,5 метра между ними: соответствующим образом организовав рассадку;</a:t>
            </a:r>
          </a:p>
          <a:p>
            <a:pPr algn="just">
              <a:defRPr/>
            </a:pPr>
            <a:r>
              <a:rPr lang="ru-RU" altLang="ru-RU" sz="2400" b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- обеспечить нахождение участников и организаторов в средствах защиты органов дыхания на весь период проведения мероприятия.</a:t>
            </a:r>
          </a:p>
          <a:p>
            <a:pPr marL="342900" indent="-342900" algn="just">
              <a:buFontTx/>
              <a:buChar char="-"/>
              <a:defRPr/>
            </a:pPr>
            <a:endParaRPr lang="ru-RU" altLang="ru-RU" sz="2400" b="1" dirty="0">
              <a:solidFill>
                <a:srgbClr val="0033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426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9396" y="365760"/>
            <a:ext cx="7996204" cy="665871"/>
          </a:xfrm>
        </p:spPr>
        <p:txBody>
          <a:bodyPr>
            <a:normAutofit/>
          </a:bodyPr>
          <a:lstStyle/>
          <a:p>
            <a:r>
              <a:rPr lang="ru-RU" sz="2400" b="1" dirty="0"/>
              <a:t>Действия при возникновении нештатных ситуаций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9475527"/>
              </p:ext>
            </p:extLst>
          </p:nvPr>
        </p:nvGraphicFramePr>
        <p:xfrm>
          <a:off x="996461" y="1406770"/>
          <a:ext cx="10222523" cy="14184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Скругленный прямоугольник 4"/>
          <p:cNvSpPr/>
          <p:nvPr/>
        </p:nvSpPr>
        <p:spPr>
          <a:xfrm>
            <a:off x="2297722" y="2930770"/>
            <a:ext cx="7209693" cy="1735015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Segoe UI" panose="020B0502040204020203" pitchFamily="34" charset="0"/>
                <a:cs typeface="Segoe UI" panose="020B0502040204020203" pitchFamily="34" charset="0"/>
              </a:rPr>
              <a:t>Горячая линия РЦОИ по </a:t>
            </a:r>
          </a:p>
          <a:p>
            <a:pPr algn="ctr"/>
            <a:r>
              <a:rPr lang="ru-RU" sz="2800" dirty="0">
                <a:latin typeface="Segoe UI" panose="020B0502040204020203" pitchFamily="34" charset="0"/>
                <a:cs typeface="Segoe UI" panose="020B0502040204020203" pitchFamily="34" charset="0"/>
              </a:rPr>
              <a:t>техническим вопросам :</a:t>
            </a:r>
          </a:p>
          <a:p>
            <a:pPr algn="ctr"/>
            <a:r>
              <a:rPr lang="ru-RU" sz="4000" b="1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8(39422)5-05-90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297722" y="4829909"/>
            <a:ext cx="7209693" cy="1735015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Segoe UI" panose="020B0502040204020203" pitchFamily="34" charset="0"/>
                <a:cs typeface="Segoe UI" panose="020B0502040204020203" pitchFamily="34" charset="0"/>
              </a:rPr>
              <a:t>Горячая линия РЦОИ по организационным вопросам:</a:t>
            </a:r>
          </a:p>
          <a:p>
            <a:pPr algn="ctr"/>
            <a:r>
              <a:rPr lang="ru-RU" sz="4000" b="1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8(39422)5-61-26</a:t>
            </a:r>
          </a:p>
        </p:txBody>
      </p:sp>
    </p:spTree>
    <p:extLst>
      <p:ext uri="{BB962C8B-B14F-4D97-AF65-F5344CB8AC3E}">
        <p14:creationId xmlns:p14="http://schemas.microsoft.com/office/powerpoint/2010/main" val="1868763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31780" y="283464"/>
            <a:ext cx="7996204" cy="665871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altLang="ru-RU" sz="2800" b="1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Итоговое собеседование по русскому языку</a:t>
            </a:r>
          </a:p>
        </p:txBody>
      </p:sp>
      <p:sp>
        <p:nvSpPr>
          <p:cNvPr id="6" name="Скругленный прямоугольник 24">
            <a:extLst>
              <a:ext uri="{FF2B5EF4-FFF2-40B4-BE49-F238E27FC236}">
                <a16:creationId xmlns:a16="http://schemas.microsoft.com/office/drawing/2014/main" id="{1C350306-CD7D-4C46-B240-5D406F936067}"/>
              </a:ext>
            </a:extLst>
          </p:cNvPr>
          <p:cNvSpPr/>
          <p:nvPr/>
        </p:nvSpPr>
        <p:spPr>
          <a:xfrm>
            <a:off x="967154" y="1279375"/>
            <a:ext cx="10856039" cy="3899294"/>
          </a:xfrm>
          <a:prstGeom prst="roundRect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defRPr/>
            </a:pPr>
            <a:r>
              <a:rPr lang="ru-RU" altLang="ru-RU" sz="2800" b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9 февраля 2022 г. - </a:t>
            </a:r>
            <a:r>
              <a:rPr lang="ru-RU" altLang="ru-RU" sz="2800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основной день проведения итогового собеседования</a:t>
            </a:r>
          </a:p>
          <a:p>
            <a:pPr algn="just">
              <a:defRPr/>
            </a:pPr>
            <a:r>
              <a:rPr lang="ru-RU" altLang="ru-RU" sz="2800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Заявление на участие в итоговом собеседовании подается в образовательную организацию</a:t>
            </a:r>
          </a:p>
          <a:p>
            <a:pPr algn="just">
              <a:defRPr/>
            </a:pPr>
            <a:r>
              <a:rPr lang="ru-RU" altLang="ru-RU" sz="2800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Итоговое собеседование проводится в образовательных организациях или в местах, определенных Министерством образования Республики Тыва</a:t>
            </a:r>
          </a:p>
          <a:p>
            <a:pPr marL="457200" indent="-457200" algn="just">
              <a:buAutoNum type="arabicPeriod"/>
            </a:pPr>
            <a:endParaRPr lang="ru-RU" sz="2000" b="1" dirty="0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733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31780" y="283464"/>
            <a:ext cx="7996204" cy="66587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altLang="ru-RU" sz="28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Подготовка к итоговому собеседованию</a:t>
            </a:r>
            <a:endParaRPr lang="ru-RU" altLang="ru-RU" sz="2800" b="1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24">
            <a:extLst>
              <a:ext uri="{FF2B5EF4-FFF2-40B4-BE49-F238E27FC236}">
                <a16:creationId xmlns:a16="http://schemas.microsoft.com/office/drawing/2014/main" id="{1C350306-CD7D-4C46-B240-5D406F936067}"/>
              </a:ext>
            </a:extLst>
          </p:cNvPr>
          <p:cNvSpPr/>
          <p:nvPr/>
        </p:nvSpPr>
        <p:spPr>
          <a:xfrm>
            <a:off x="967154" y="1925515"/>
            <a:ext cx="10856039" cy="3253154"/>
          </a:xfrm>
          <a:prstGeom prst="roundRect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defRPr/>
            </a:pPr>
            <a:r>
              <a:rPr lang="ru-RU" altLang="ru-RU" sz="2800" b="1" dirty="0" smtClean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Итоговое </a:t>
            </a:r>
            <a:r>
              <a:rPr lang="ru-RU" altLang="ru-RU" sz="2800" b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собеседование </a:t>
            </a:r>
            <a:r>
              <a:rPr lang="ru-RU" altLang="ru-RU" sz="2800" b="1" dirty="0" smtClean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может </a:t>
            </a:r>
            <a:r>
              <a:rPr lang="ru-RU" altLang="ru-RU" sz="2800" b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проводиться в ходе учебного процесса в образовательной организации, то есть могут принимать участие в итоговом собеседовании без отрыва от образовательного процесса.</a:t>
            </a:r>
          </a:p>
          <a:p>
            <a:pPr algn="just">
              <a:defRPr/>
            </a:pPr>
            <a:r>
              <a:rPr lang="ru-RU" altLang="ru-RU" sz="2800" b="1" dirty="0" smtClean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	Для </a:t>
            </a:r>
            <a:r>
              <a:rPr lang="ru-RU" altLang="ru-RU" sz="2800" b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проведения итогового собеседования выделяются:</a:t>
            </a:r>
          </a:p>
          <a:p>
            <a:pPr algn="just">
              <a:defRPr/>
            </a:pPr>
            <a:r>
              <a:rPr lang="ru-RU" altLang="ru-RU" sz="2800" b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- аудитории ожидания итогового собеседования;</a:t>
            </a:r>
          </a:p>
          <a:p>
            <a:pPr algn="just">
              <a:defRPr/>
            </a:pPr>
            <a:r>
              <a:rPr lang="ru-RU" altLang="ru-RU" sz="2800" b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- аудитории проведения итогового собеседования;</a:t>
            </a:r>
          </a:p>
          <a:p>
            <a:pPr algn="just">
              <a:defRPr/>
            </a:pPr>
            <a:r>
              <a:rPr lang="ru-RU" altLang="ru-RU" sz="2800" b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- штаб.</a:t>
            </a:r>
          </a:p>
          <a:p>
            <a:pPr algn="just">
              <a:defRPr/>
            </a:pPr>
            <a:endParaRPr lang="ru-RU" altLang="ru-RU" sz="2800" dirty="0" smtClean="0">
              <a:solidFill>
                <a:srgbClr val="003366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eriod"/>
            </a:pPr>
            <a:endParaRPr lang="ru-RU" sz="2000" b="1" dirty="0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849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31780" y="283464"/>
            <a:ext cx="7996204" cy="66587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altLang="ru-RU" sz="28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Подготовка к итоговому собеседованию</a:t>
            </a:r>
            <a:endParaRPr lang="ru-RU" altLang="ru-RU" sz="2800" b="1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24">
            <a:extLst>
              <a:ext uri="{FF2B5EF4-FFF2-40B4-BE49-F238E27FC236}">
                <a16:creationId xmlns:a16="http://schemas.microsoft.com/office/drawing/2014/main" id="{1C350306-CD7D-4C46-B240-5D406F936067}"/>
              </a:ext>
            </a:extLst>
          </p:cNvPr>
          <p:cNvSpPr/>
          <p:nvPr/>
        </p:nvSpPr>
        <p:spPr>
          <a:xfrm>
            <a:off x="967154" y="2576145"/>
            <a:ext cx="10856039" cy="2602523"/>
          </a:xfrm>
          <a:prstGeom prst="roundRect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defRPr/>
            </a:pPr>
            <a:r>
              <a:rPr lang="ru-RU" altLang="ru-RU" sz="2800" b="1" dirty="0" smtClean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Аудитории </a:t>
            </a:r>
            <a:r>
              <a:rPr lang="ru-RU" altLang="ru-RU" sz="2800" b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проведения итогового собеседования должны быть изолированы от остальных учебных кабинетов образовательной организации, в которых осуществляется учебный процесс, для обеспечения соблюдения порядка во время проведения итогового собеседования. </a:t>
            </a:r>
            <a:endParaRPr lang="ru-RU" altLang="ru-RU" sz="2800" b="1" dirty="0" smtClean="0">
              <a:solidFill>
                <a:srgbClr val="0033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ru-RU" altLang="ru-RU" sz="2800" b="1" dirty="0" smtClean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Рабочее </a:t>
            </a:r>
            <a:r>
              <a:rPr lang="ru-RU" altLang="ru-RU" sz="2800" b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место в аудитории проведения итогового собеседования должно быть оборудовано техническими средствами, позволяющими осуществить аудиозапись устных ответов участников итогового собеседования (компьютер, оснащенный микрофоном, диктофон).</a:t>
            </a:r>
            <a:endParaRPr lang="ru-RU" altLang="ru-RU" sz="2800" dirty="0" smtClean="0">
              <a:solidFill>
                <a:srgbClr val="003366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eriod"/>
            </a:pPr>
            <a:endParaRPr lang="ru-RU" sz="2000" b="1" dirty="0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0901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31780" y="283464"/>
            <a:ext cx="7996204" cy="66587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altLang="ru-RU" sz="28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Подготовка к итоговому собеседованию</a:t>
            </a:r>
            <a:endParaRPr lang="ru-RU" altLang="ru-RU" sz="2800" b="1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24">
            <a:extLst>
              <a:ext uri="{FF2B5EF4-FFF2-40B4-BE49-F238E27FC236}">
                <a16:creationId xmlns:a16="http://schemas.microsoft.com/office/drawing/2014/main" id="{1C350306-CD7D-4C46-B240-5D406F936067}"/>
              </a:ext>
            </a:extLst>
          </p:cNvPr>
          <p:cNvSpPr/>
          <p:nvPr/>
        </p:nvSpPr>
        <p:spPr>
          <a:xfrm>
            <a:off x="967154" y="2576145"/>
            <a:ext cx="10856039" cy="2602523"/>
          </a:xfrm>
          <a:prstGeom prst="roundRect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defRPr/>
            </a:pPr>
            <a:r>
              <a:rPr lang="ru-RU" altLang="ru-RU" sz="2400" b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В состав комиссии по проведению итогового собеседования входят:</a:t>
            </a:r>
          </a:p>
          <a:p>
            <a:pPr algn="just">
              <a:defRPr/>
            </a:pPr>
            <a:r>
              <a:rPr lang="ru-RU" altLang="ru-RU" sz="2400" b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•	</a:t>
            </a:r>
            <a:r>
              <a:rPr lang="ru-RU" altLang="ru-RU" sz="2400" b="1" i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ответственный организатор образовательной организации</a:t>
            </a:r>
            <a:r>
              <a:rPr lang="ru-RU" altLang="ru-RU" sz="2400" b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, обеспечивающий подготовку и проведению итогового собеседования;</a:t>
            </a:r>
          </a:p>
          <a:p>
            <a:pPr algn="just">
              <a:defRPr/>
            </a:pPr>
            <a:r>
              <a:rPr lang="ru-RU" altLang="ru-RU" sz="2400" b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•	</a:t>
            </a:r>
            <a:r>
              <a:rPr lang="ru-RU" altLang="ru-RU" sz="2400" b="1" i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организаторы проведения итогового собеседования, обеспечивающие передвижение участников итогового собеседования</a:t>
            </a:r>
            <a:r>
              <a:rPr lang="ru-RU" altLang="ru-RU" sz="2400" b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defRPr/>
            </a:pPr>
            <a:r>
              <a:rPr lang="ru-RU" altLang="ru-RU" sz="2400" b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•	</a:t>
            </a:r>
            <a:r>
              <a:rPr lang="ru-RU" altLang="ru-RU" sz="2400" b="1" i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экзаменаторы-собеседники, которые проводят собеседование с участниками итогового собеседования</a:t>
            </a:r>
            <a:r>
              <a:rPr lang="ru-RU" altLang="ru-RU" sz="2400" b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, проводят инструктаж участника итогового собеседования, фиксирует время начала и время окончания проведения итогового собеседования для каждого участника итогового собеседника. </a:t>
            </a:r>
            <a:r>
              <a:rPr lang="ru-RU" altLang="ru-RU" sz="2400" b="1" i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Экзаменатором-собеседником может являться педагогический работник, обладающий коммуникативными навыками, грамотной речью (без предъявления требований  к опыту работы);</a:t>
            </a:r>
          </a:p>
          <a:p>
            <a:pPr marL="457200" indent="-457200" algn="just">
              <a:buAutoNum type="arabicPeriod"/>
            </a:pPr>
            <a:endParaRPr lang="ru-RU" sz="2400" b="1" dirty="0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3874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31780" y="283464"/>
            <a:ext cx="7996204" cy="66587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altLang="ru-RU" sz="28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Подготовка к итоговому собеседованию</a:t>
            </a:r>
            <a:endParaRPr lang="ru-RU" altLang="ru-RU" sz="2800" b="1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24">
            <a:extLst>
              <a:ext uri="{FF2B5EF4-FFF2-40B4-BE49-F238E27FC236}">
                <a16:creationId xmlns:a16="http://schemas.microsoft.com/office/drawing/2014/main" id="{1C350306-CD7D-4C46-B240-5D406F936067}"/>
              </a:ext>
            </a:extLst>
          </p:cNvPr>
          <p:cNvSpPr/>
          <p:nvPr/>
        </p:nvSpPr>
        <p:spPr>
          <a:xfrm>
            <a:off x="967154" y="2576145"/>
            <a:ext cx="10856039" cy="2602523"/>
          </a:xfrm>
          <a:prstGeom prst="roundRect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defRPr/>
            </a:pPr>
            <a:r>
              <a:rPr lang="ru-RU" altLang="ru-RU" sz="2400" b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•	</a:t>
            </a:r>
            <a:r>
              <a:rPr lang="ru-RU" altLang="ru-RU" sz="2400" b="1" i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технический специалист</a:t>
            </a:r>
            <a:r>
              <a:rPr lang="ru-RU" altLang="ru-RU" sz="2400" b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, обеспечивающий получение КИМ итогового собеседования от РЦОИ, а также обеспечивающий подготовку технических средств для ведения аудиозаписи в аудиториях проведения итогового собеседования и для внесения информации в специализированную форму;</a:t>
            </a:r>
          </a:p>
          <a:p>
            <a:pPr algn="just">
              <a:defRPr/>
            </a:pPr>
            <a:r>
              <a:rPr lang="ru-RU" altLang="ru-RU" sz="2400" b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•	в состав комиссии по проверке итогового собеседования входят </a:t>
            </a:r>
            <a:r>
              <a:rPr lang="ru-RU" altLang="ru-RU" sz="2400" b="1" i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эксперты</a:t>
            </a:r>
            <a:r>
              <a:rPr lang="ru-RU" altLang="ru-RU" sz="2400" b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(эксперт не должен вмешиваться в беседу участника и экзаменатора-собеседника!) Если эксперт находится в аудитории проведения итогового собеседования , его рабочее место рекомендуется определить в той части учебного кабинета, которую участник итогового собеседования зрительно не сможет наблюдать на процесс оценивания итогового собеседования.</a:t>
            </a:r>
          </a:p>
          <a:p>
            <a:pPr marL="457200" indent="-457200" algn="just">
              <a:buAutoNum type="arabicPeriod"/>
            </a:pPr>
            <a:endParaRPr lang="ru-RU" sz="2400" b="1" dirty="0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511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31780" y="283464"/>
            <a:ext cx="7996204" cy="66587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altLang="ru-RU" sz="28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Подготовка к итоговому собеседованию</a:t>
            </a:r>
            <a:endParaRPr lang="ru-RU" altLang="ru-RU" sz="2800" b="1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24">
            <a:extLst>
              <a:ext uri="{FF2B5EF4-FFF2-40B4-BE49-F238E27FC236}">
                <a16:creationId xmlns:a16="http://schemas.microsoft.com/office/drawing/2014/main" id="{1C350306-CD7D-4C46-B240-5D406F936067}"/>
              </a:ext>
            </a:extLst>
          </p:cNvPr>
          <p:cNvSpPr/>
          <p:nvPr/>
        </p:nvSpPr>
        <p:spPr>
          <a:xfrm>
            <a:off x="967154" y="2576145"/>
            <a:ext cx="10856039" cy="2602523"/>
          </a:xfrm>
          <a:prstGeom prst="roundRect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defRPr/>
            </a:pPr>
            <a:r>
              <a:rPr lang="ru-RU" altLang="ru-RU" sz="2400" b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•	</a:t>
            </a:r>
            <a:r>
              <a:rPr lang="ru-RU" altLang="ru-RU" sz="2400" b="1" i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технический специалист</a:t>
            </a:r>
            <a:r>
              <a:rPr lang="ru-RU" altLang="ru-RU" sz="2400" b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, обеспечивающий получение КИМ итогового собеседования от РЦОИ, а также обеспечивающий подготовку технических средств для ведения аудиозаписи в аудиториях проведения итогового собеседования и для внесения информации в специализированную форму;</a:t>
            </a:r>
          </a:p>
          <a:p>
            <a:pPr algn="just">
              <a:defRPr/>
            </a:pPr>
            <a:r>
              <a:rPr lang="ru-RU" altLang="ru-RU" sz="2400" b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•	в состав комиссии по проверке итогового собеседования входят </a:t>
            </a:r>
            <a:r>
              <a:rPr lang="ru-RU" altLang="ru-RU" sz="2400" b="1" i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эксперты</a:t>
            </a:r>
            <a:r>
              <a:rPr lang="ru-RU" altLang="ru-RU" sz="2400" b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(эксперт не должен вмешиваться в беседу участника и экзаменатора-собеседника!) Если эксперт находится в аудитории проведения итогового собеседования , его рабочее место рекомендуется определить в той части учебного кабинета, которую участник итогового собеседования зрительно не сможет наблюдать на процесс оценивания итогового собеседования.</a:t>
            </a:r>
          </a:p>
          <a:p>
            <a:pPr marL="457200" indent="-457200" algn="just">
              <a:buAutoNum type="arabicPeriod"/>
            </a:pPr>
            <a:endParaRPr lang="ru-RU" sz="2400" b="1" dirty="0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9389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31780" y="283464"/>
            <a:ext cx="7996204" cy="66587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altLang="ru-RU" sz="2800" b="1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Проведение итогового собеседования</a:t>
            </a:r>
          </a:p>
        </p:txBody>
      </p:sp>
      <p:sp>
        <p:nvSpPr>
          <p:cNvPr id="6" name="Скругленный прямоугольник 24">
            <a:extLst>
              <a:ext uri="{FF2B5EF4-FFF2-40B4-BE49-F238E27FC236}">
                <a16:creationId xmlns:a16="http://schemas.microsoft.com/office/drawing/2014/main" id="{1C350306-CD7D-4C46-B240-5D406F936067}"/>
              </a:ext>
            </a:extLst>
          </p:cNvPr>
          <p:cNvSpPr/>
          <p:nvPr/>
        </p:nvSpPr>
        <p:spPr>
          <a:xfrm>
            <a:off x="967154" y="1547447"/>
            <a:ext cx="10856039" cy="3851030"/>
          </a:xfrm>
          <a:prstGeom prst="roundRect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defRPr/>
            </a:pPr>
            <a:r>
              <a:rPr lang="ru-RU" altLang="ru-RU" sz="2400" b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В день проведения итогового собеседования не ранее 07.30 по местному времени технический специалист образовательной организации получает от РЦОИ и тиражирует материалы для проведения итогового собеседования.</a:t>
            </a:r>
          </a:p>
          <a:p>
            <a:pPr algn="just">
              <a:defRPr/>
            </a:pPr>
            <a:r>
              <a:rPr lang="ru-RU" altLang="ru-RU" sz="2400" b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	Итоговое собеседование начинается в 09.00 по местному времени. Участники итогового собеседования ожидают своей очереди в аудитории ожидания.</a:t>
            </a:r>
          </a:p>
        </p:txBody>
      </p:sp>
    </p:spTree>
    <p:extLst>
      <p:ext uri="{BB962C8B-B14F-4D97-AF65-F5344CB8AC3E}">
        <p14:creationId xmlns:p14="http://schemas.microsoft.com/office/powerpoint/2010/main" val="126024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31780" y="283464"/>
            <a:ext cx="7996204" cy="66587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altLang="ru-RU" sz="2800" b="1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Проведение итогового собеседования</a:t>
            </a:r>
          </a:p>
        </p:txBody>
      </p:sp>
      <p:sp>
        <p:nvSpPr>
          <p:cNvPr id="6" name="Скругленный прямоугольник 24">
            <a:extLst>
              <a:ext uri="{FF2B5EF4-FFF2-40B4-BE49-F238E27FC236}">
                <a16:creationId xmlns:a16="http://schemas.microsoft.com/office/drawing/2014/main" id="{1C350306-CD7D-4C46-B240-5D406F936067}"/>
              </a:ext>
            </a:extLst>
          </p:cNvPr>
          <p:cNvSpPr/>
          <p:nvPr/>
        </p:nvSpPr>
        <p:spPr>
          <a:xfrm>
            <a:off x="967154" y="1547447"/>
            <a:ext cx="10856039" cy="3851030"/>
          </a:xfrm>
          <a:prstGeom prst="roundRect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defRPr/>
            </a:pPr>
            <a:r>
              <a:rPr lang="ru-RU" altLang="ru-RU" sz="2400" b="1" dirty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В аудитории подготовки участник получает бланк итогового собеседования и заполняет поля: регион, место проведения, дата проведения, код ОО, класс и фамилию, имя, отчества, серию и номер паспорта, ставит подпись внутри отведенного окошка. Во время проведения итогового собеседования участникам итогового собеседования запрещено иметь при себе средства связи, фото-, аудио- и видеоаппаратуру, справочные материалы, письменные заметки и иные средства хранения и передачи информации.</a:t>
            </a:r>
          </a:p>
        </p:txBody>
      </p:sp>
    </p:spTree>
    <p:extLst>
      <p:ext uri="{BB962C8B-B14F-4D97-AF65-F5344CB8AC3E}">
        <p14:creationId xmlns:p14="http://schemas.microsoft.com/office/powerpoint/2010/main" val="3671921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coi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coi" id="{0B1FC8DB-3C43-4D49-8DEA-3CC2A1C453CB}" vid="{9B34CD27-F460-4635-B18C-82E0A5945537}"/>
    </a:ext>
  </a:extLst>
</a:theme>
</file>

<file path=ppt/theme/theme2.xml><?xml version="1.0" encoding="utf-8"?>
<a:theme xmlns:a="http://schemas.openxmlformats.org/drawingml/2006/main" name="Тема1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117DD9"/>
            </a:gs>
            <a:gs pos="100000">
              <a:srgbClr val="00B0F0">
                <a:tint val="23500"/>
                <a:satMod val="160000"/>
              </a:srgbClr>
            </a:gs>
          </a:gsLst>
          <a:lin ang="20400000" scaled="0"/>
          <a:tileRect/>
        </a:gradFill>
        <a:ln>
          <a:noFill/>
        </a:ln>
        <a:effectLst/>
      </a:spPr>
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35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Тема1" id="{3C72B6BE-4248-4149-9AFC-A3C751342B1E}" vid="{E5EC0957-426C-4780-966D-4FF781067622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Rcoi</Template>
  <TotalTime>2448</TotalTime>
  <Words>576</Words>
  <Application>Microsoft Office PowerPoint</Application>
  <PresentationFormat>Широкоэкранный</PresentationFormat>
  <Paragraphs>62</Paragraphs>
  <Slides>14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Segoe UI</vt:lpstr>
      <vt:lpstr>Times New Roman</vt:lpstr>
      <vt:lpstr>Wingdings 2</vt:lpstr>
      <vt:lpstr>Rcoi</vt:lpstr>
      <vt:lpstr>Тема1</vt:lpstr>
      <vt:lpstr>Подготовка и проведение итогового собеседования по русскому языку в 9-х классах</vt:lpstr>
      <vt:lpstr>Итоговое собеседование по русскому языку</vt:lpstr>
      <vt:lpstr>Подготовка к итоговому собеседованию</vt:lpstr>
      <vt:lpstr>Подготовка к итоговому собеседованию</vt:lpstr>
      <vt:lpstr>Подготовка к итоговому собеседованию</vt:lpstr>
      <vt:lpstr>Подготовка к итоговому собеседованию</vt:lpstr>
      <vt:lpstr>Подготовка к итоговому собеседованию</vt:lpstr>
      <vt:lpstr>Проведение итогового собеседования</vt:lpstr>
      <vt:lpstr>Проведение итогового собеседования</vt:lpstr>
      <vt:lpstr>Проведение итогового собеседования</vt:lpstr>
      <vt:lpstr>Проведение итогового собеседования</vt:lpstr>
      <vt:lpstr>Участникам с ОВЗ</vt:lpstr>
      <vt:lpstr>Рекомендации Роспотребнадзора</vt:lpstr>
      <vt:lpstr>Действия при возникновении нештатных ситуаций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Технологическое обеспечение проведения итогового собеседования</dc:title>
  <dc:creator>Пользователь Windows</dc:creator>
  <cp:lastModifiedBy>Пользователь</cp:lastModifiedBy>
  <cp:revision>106</cp:revision>
  <dcterms:created xsi:type="dcterms:W3CDTF">2019-02-11T15:04:33Z</dcterms:created>
  <dcterms:modified xsi:type="dcterms:W3CDTF">2022-01-19T04:26:51Z</dcterms:modified>
</cp:coreProperties>
</file>