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7"/>
  </p:notesMasterIdLst>
  <p:sldIdLst>
    <p:sldId id="333" r:id="rId2"/>
    <p:sldId id="352" r:id="rId3"/>
    <p:sldId id="353" r:id="rId4"/>
    <p:sldId id="334" r:id="rId5"/>
    <p:sldId id="354" r:id="rId6"/>
    <p:sldId id="355" r:id="rId7"/>
    <p:sldId id="338" r:id="rId8"/>
    <p:sldId id="258" r:id="rId9"/>
    <p:sldId id="280" r:id="rId10"/>
    <p:sldId id="283" r:id="rId11"/>
    <p:sldId id="345" r:id="rId12"/>
    <p:sldId id="346" r:id="rId13"/>
    <p:sldId id="347" r:id="rId14"/>
    <p:sldId id="348" r:id="rId15"/>
    <p:sldId id="349" r:id="rId16"/>
    <p:sldId id="350" r:id="rId17"/>
    <p:sldId id="351" r:id="rId18"/>
    <p:sldId id="282" r:id="rId19"/>
    <p:sldId id="289" r:id="rId20"/>
    <p:sldId id="343" r:id="rId21"/>
    <p:sldId id="285" r:id="rId22"/>
    <p:sldId id="287" r:id="rId23"/>
    <p:sldId id="307" r:id="rId24"/>
    <p:sldId id="294" r:id="rId25"/>
    <p:sldId id="263" r:id="rId26"/>
    <p:sldId id="268" r:id="rId27"/>
    <p:sldId id="322" r:id="rId28"/>
    <p:sldId id="275" r:id="rId29"/>
    <p:sldId id="320" r:id="rId30"/>
    <p:sldId id="288" r:id="rId31"/>
    <p:sldId id="319" r:id="rId32"/>
    <p:sldId id="292" r:id="rId33"/>
    <p:sldId id="359" r:id="rId34"/>
    <p:sldId id="304" r:id="rId35"/>
    <p:sldId id="356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99FF"/>
    <a:srgbClr val="FF66FF"/>
    <a:srgbClr val="66FF99"/>
    <a:srgbClr val="99FF99"/>
    <a:srgbClr val="FFFFCC"/>
    <a:srgbClr val="FFCC66"/>
    <a:srgbClr val="FF505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5" autoAdjust="0"/>
    <p:restoredTop sz="94660"/>
  </p:normalViewPr>
  <p:slideViewPr>
    <p:cSldViewPr snapToGrid="0">
      <p:cViewPr>
        <p:scale>
          <a:sx n="49" d="100"/>
          <a:sy n="49" d="100"/>
        </p:scale>
        <p:origin x="-1368" y="-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A1B26-CBD5-49AD-9DC5-AB515794D1E2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8FEF8-6A48-4628-AAE1-E23AFA4243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8FEF8-6A48-4628-AAE1-E23AFA424349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C9E334-50BA-45B8-B3B3-927ADFAF3B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5658104B-981E-4A1D-A03E-9800BE40B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FE6BF81-775E-4249-AC4D-7AF7C96DA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9553D57-7D0D-4FA0-84D4-9502E89EE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34F383F-F195-44A2-9D9B-8F003BCD4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95989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8221B60-6214-4B67-A0C2-D58D8E21A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7493FE8-A673-40C1-B880-3F175EDD6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540BC26-611C-4C6C-AB97-3B01FB29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B50BCDF-DBB9-4542-977E-03ED45FE7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AF9C376-D25B-46D4-96AA-4922DBB80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076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2144726-3867-4D9B-8EC3-9B8BF59AB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3149B354-04DB-4ABD-89D3-B65B4C418C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1EEE1B8-4A28-4551-B20D-9C18B1E46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DC36C93-A8BE-4A0D-ADAF-FA716D75F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C1BCCA6-805F-4C36-BB6E-BF0873415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56635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70A2E1-8DAB-4734-B6FB-16E44B593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8FFABA05-C437-43EF-BA78-87F7EE0EF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936B36F-62EC-474C-8144-40C667BDB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AB25802-0551-4AC4-B5C9-10CFC604E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3BFADEB-C55C-4178-9FFF-555B2E5F2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353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4478A54-90D5-49F9-A113-C02289FB0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C7648E31-6633-4B04-B466-8998C12C5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C84FBF5-6FCB-479B-9403-D8076EA88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A14ADDDE-3BBD-4A3B-927E-08654700E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A8763D7-8AA8-445A-831D-827B1D52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079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A3F6CE7-AFAA-4CF7-A17E-7178121BD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0A81A18-D943-4CA5-A0B8-D3463CB965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A102A924-1268-4047-B0CF-D268481EC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9D1A4857-5793-44EB-A527-8A85FC298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2909084-2278-4473-BF7F-B67DCF678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FEDED1F-BD60-4E7C-9831-945C4C4F0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4164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1A13DF-7ADB-4B49-A6B1-9FF29D62D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70DE6753-FAF7-4160-B240-90AFD5873B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FE7872A-6E22-4998-976D-B79F6AD28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7F1B5000-C879-4EEE-BDA0-230310ABAC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76255171-1933-4520-B9A9-3EDC9916C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C0059DFD-DD71-4411-840F-A4899C4C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1305B879-F8C0-4A61-B982-D46139570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701106B-7F56-43EF-9E99-8FE100A21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900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5E05637-3BA8-45B5-9C4F-A68B268AC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B26A08E-69E3-4525-BB38-2C7F49B19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22D4A72-BDC6-4BC5-8C5B-99D68270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D495A9B-B6CF-4AEB-98F0-82EE4E84F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9341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FB76590B-1035-4C1A-B049-01C78C6F0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DD9F20C9-F38C-48D5-95DC-41D8EE505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3C44820-1236-47EC-AD8A-5B62F50EB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4621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3F59356-94FF-4DB9-8A81-52D96C240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A7E4FD4D-2A24-4F54-96A9-A6E4319DD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86B8417-2574-42B4-BEAB-E71C654FAE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FC2B1E5-CE3C-4112-9C49-282A2E13D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5B77C8A4-765B-4903-BB2E-5BDBB12FA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5F98AD8-D6AC-45DE-AFA4-067D1792C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26133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D31841D-2B2F-45CB-B1B6-FFF8B5555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1ECA40A5-E593-477F-9CAD-C446088127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C0964999-8E0A-4F65-9056-5CCF2355FA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A89DE4DE-EB7A-466C-9B58-D0C91D8D8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417353F-C1FF-4E90-AA81-F5AE79E8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BFBBC23-E009-4340-BD71-F7951789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1460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C7BEFE-29EF-44E3-96EF-01E58E136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F99367B-05A8-4E3C-9820-613EE50EA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64F1433-CA40-4DBB-B2C7-A2A8BA2931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A975D-602A-4DD4-BE31-87F2D08E39D7}" type="datetimeFigureOut">
              <a:rPr lang="ru-RU" smtClean="0"/>
              <a:pPr/>
              <a:t>30.08.2025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EF4F776-EC1A-41EF-81AD-1FC5C92819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D6CA0878-B769-4852-8F50-5BD45B2C9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91757-4174-44AD-BF1C-A12363B0FA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123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s://orlyatarussia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476751" y="5301208"/>
            <a:ext cx="7429500" cy="1080120"/>
          </a:xfrm>
        </p:spPr>
        <p:txBody>
          <a:bodyPr rtlCol="0">
            <a:normAutofit fontScale="55000" lnSpcReduction="20000"/>
          </a:bodyPr>
          <a:lstStyle/>
          <a:p>
            <a:pPr algn="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зам. директора по ВР</a:t>
            </a:r>
          </a:p>
          <a:p>
            <a:pPr algn="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Салчак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У.М.</a:t>
            </a:r>
          </a:p>
          <a:p>
            <a:pPr algn="r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СОШ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с.Арыг-Узуу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Прямоугольник 4"/>
          <p:cNvSpPr>
            <a:spLocks noChangeArrowheads="1"/>
          </p:cNvSpPr>
          <p:nvPr/>
        </p:nvSpPr>
        <p:spPr bwMode="auto">
          <a:xfrm>
            <a:off x="1583499" y="3212976"/>
            <a:ext cx="902500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 2024-2025 </a:t>
            </a:r>
            <a:r>
              <a:rPr lang="ru-RU" sz="4400" dirty="0">
                <a:latin typeface="Times New Roman" pitchFamily="18" charset="0"/>
                <a:cs typeface="Times New Roman" pitchFamily="18" charset="0"/>
              </a:rPr>
              <a:t>учебный год</a:t>
            </a:r>
          </a:p>
        </p:txBody>
      </p:sp>
      <p:pic>
        <p:nvPicPr>
          <p:cNvPr id="2050" name="Picture 2" descr="C:\Users\Мария\Desktop\vospitatelnaja_rabota_2-1024x38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2192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5BA8EEC0-1844-4F6E-B00B-18F82E4056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81079" y="87923"/>
            <a:ext cx="8444375" cy="6550269"/>
          </a:xfrm>
        </p:spPr>
      </p:pic>
    </p:spTree>
    <p:extLst>
      <p:ext uri="{BB962C8B-B14F-4D97-AF65-F5344CB8AC3E}">
        <p14:creationId xmlns="" xmlns:p14="http://schemas.microsoft.com/office/powerpoint/2010/main" val="3329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4918"/>
          </a:xfrm>
        </p:spPr>
        <p:txBody>
          <a:bodyPr/>
          <a:lstStyle/>
          <a:p>
            <a:pPr algn="ctr"/>
            <a:r>
              <a:rPr lang="ru-RU" b="1" dirty="0" smtClean="0"/>
              <a:t>Гражданско-патриотическое воспитание</a:t>
            </a:r>
            <a:endParaRPr lang="ru-RU" dirty="0"/>
          </a:p>
        </p:txBody>
      </p:sp>
      <p:pic>
        <p:nvPicPr>
          <p:cNvPr id="4" name="Picture 4" descr="https://sun9-19.userapi.com/s/v1/if2/MDLszWyUH3MZw8BKZUhXPwwsORiFW8DO3aa_zLeziuEW_lgiUvWD6wAzP8zcCRjDY0ww2odJN-jNpSV8s5hBswPz.jpg?quality=95&amp;as=32x24,48x36,72x54,108x81,160x120,240x180,360x270,480x360,540x405,640x480,720x540,1080x810,1280x960,1440x1080,2560x1920&amp;from=bu&amp;cs=1280x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4051" y="1013265"/>
            <a:ext cx="2830484" cy="2123902"/>
          </a:xfrm>
          <a:prstGeom prst="rect">
            <a:avLst/>
          </a:prstGeom>
          <a:noFill/>
        </p:spPr>
      </p:pic>
      <p:pic>
        <p:nvPicPr>
          <p:cNvPr id="5" name="Picture 2" descr="https://sun9-59.userapi.com/s/v1/if2/Dv0ch-_AckaavZ2-DASoCAOmwuEP5XuVHm0xu19kFgeExVBPXrn54S8p8IchE8Cza7OHfDHazFYG4X14Mws60beW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06755" y="1070041"/>
            <a:ext cx="2846963" cy="2135222"/>
          </a:xfrm>
          <a:prstGeom prst="rect">
            <a:avLst/>
          </a:prstGeom>
          <a:noFill/>
        </p:spPr>
      </p:pic>
      <p:pic>
        <p:nvPicPr>
          <p:cNvPr id="54274" name="Picture 2" descr="https://sun9-88.userapi.com/s/v1/ig2/xOBbEVB8CFGPNXMEvFWydG7RPw3YJrydiyJHZvttdyMXeVBsGTVi-uxl7xAcPAtHjG2HezroZvc4rK2vdnuMMqLD.jpg?quality=95&amp;as=32x69,48x104,72x156,108x234,160x346,240x519,360x779,480x1039,540x1169,640x1385,720x1558,1080x2337,1170x2532&amp;from=bu&amp;cs=1170x0"/>
          <p:cNvPicPr>
            <a:picLocks noChangeAspect="1" noChangeArrowheads="1"/>
          </p:cNvPicPr>
          <p:nvPr/>
        </p:nvPicPr>
        <p:blipFill>
          <a:blip r:embed="rId4" cstate="print"/>
          <a:srcRect t="38312" r="1015" b="32566"/>
          <a:stretch>
            <a:fillRect/>
          </a:stretch>
        </p:blipFill>
        <p:spPr bwMode="auto">
          <a:xfrm>
            <a:off x="7217923" y="1147863"/>
            <a:ext cx="3365770" cy="2142933"/>
          </a:xfrm>
          <a:prstGeom prst="rect">
            <a:avLst/>
          </a:prstGeom>
          <a:noFill/>
        </p:spPr>
      </p:pic>
      <p:pic>
        <p:nvPicPr>
          <p:cNvPr id="2050" name="Picture 2" descr="C:\Users\1\Desktop\камерамда 2324\камерам 2025 чыл\IMG_20241127_1341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204" y="3414408"/>
            <a:ext cx="4053190" cy="3039893"/>
          </a:xfrm>
          <a:prstGeom prst="rect">
            <a:avLst/>
          </a:prstGeom>
          <a:noFill/>
        </p:spPr>
      </p:pic>
      <p:pic>
        <p:nvPicPr>
          <p:cNvPr id="2051" name="Picture 3" descr="C:\Users\1\Desktop\камерамда 2324\камерам 2025 чыл\IMG_20240913_1639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25956" y="3540868"/>
            <a:ext cx="3346315" cy="25097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Духовно-нравственное воспитание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Уважающий духовно-нравственную культуру своей семьи, своего народа, семейные ценности с учётом национальной, религиозной принадлежности.</a:t>
            </a:r>
          </a:p>
          <a:p>
            <a:r>
              <a:rPr lang="ru-RU" dirty="0" smtClean="0"/>
              <a:t>Сознающий ценность каждой человеческой жизни, признающий индивидуальность и достоинство каждого человека.</a:t>
            </a:r>
          </a:p>
          <a:p>
            <a:r>
              <a:rPr lang="ru-RU" dirty="0" smtClean="0"/>
              <a:t>Доброжелательный, проявляющий сопереживание, готовность оказывать помощь, выражающий неприятие поведения, причиняющего физический и моральный вред другим людям, уважающий старших.</a:t>
            </a:r>
          </a:p>
          <a:p>
            <a:r>
              <a:rPr lang="ru-RU" dirty="0" smtClean="0"/>
              <a:t>Умеющий оценивать поступки с позиции их соответствия нравственным нормам, осознающий ответственность за свои поступки.</a:t>
            </a:r>
          </a:p>
          <a:p>
            <a:r>
              <a:rPr lang="ru-RU" dirty="0" smtClean="0"/>
              <a:t>Владеющий представлениями о многообразии языкового и культурного пространства России, имеющий первоначальные навыки общения с людьми разных народов, вероисповеданий.</a:t>
            </a:r>
          </a:p>
          <a:p>
            <a:r>
              <a:rPr lang="ru-RU" dirty="0" smtClean="0"/>
              <a:t>Сознающий нравственную и эстетическую ценность литературы, родного языка, русского языка, проявляющий интерес к чтению.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Эстетическое воспитание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Способный воспринимать и чувствовать прекрасное в быту, природе, искусстве, творчестве людей. Проявляющий интерес и уважение к отечественной и мировой художественной культуре.</a:t>
            </a:r>
          </a:p>
          <a:p>
            <a:r>
              <a:rPr lang="ru-RU" dirty="0" smtClean="0"/>
              <a:t>Проявляющийстремлениексамовыражениювразныхвидаххудожественнойдеятельности,искусстве.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Физическое воспитание, формирование культуры здоровья и эмоционального благополучия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Бережно относящийся к физическому здоровью, соблюдающий основные правила здорового и безопасного для себя и других людей образа жизни, в том числе в информационной среде.</a:t>
            </a:r>
          </a:p>
          <a:p>
            <a:r>
              <a:rPr lang="ru-RU" dirty="0" smtClean="0"/>
              <a:t>Владеющий основными навыками личной и общественной гигиены, безопасного поведения в быту, природе, обществе.</a:t>
            </a:r>
          </a:p>
          <a:p>
            <a:r>
              <a:rPr lang="ru-RU" dirty="0" smtClean="0"/>
              <a:t>Ориентированный на физическое развитие с учётом возможностей здоровья, занятия физкультурой и спортом.</a:t>
            </a:r>
          </a:p>
          <a:p>
            <a:r>
              <a:rPr lang="ru-RU" dirty="0" smtClean="0"/>
              <a:t>Сознающий и принимающий свою половую принадлежность, соответствующие ей психофизические и поведенческие особенности с учётом возраста.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Трудовое воспитание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Сознающий ценность труда в жизни человека, семьи, общества.</a:t>
            </a:r>
          </a:p>
          <a:p>
            <a:r>
              <a:rPr lang="ru-RU" dirty="0" smtClean="0"/>
              <a:t>Проявляющий уважение к труду, людям труда, бережное отношение к результатам труда, ответственное потребление.</a:t>
            </a:r>
          </a:p>
          <a:p>
            <a:r>
              <a:rPr lang="ru-RU" dirty="0" smtClean="0"/>
              <a:t>Проявляющий интерес к разным профессиям.</a:t>
            </a:r>
          </a:p>
          <a:p>
            <a:r>
              <a:rPr lang="ru-RU" dirty="0" smtClean="0"/>
              <a:t>Участвующий в различных видах доступного по возрасту труда, трудовой деятельности.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Экологическое воспитание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Понимающий ценность природы, зависимость жизни людей от природы, влияние людей на природу, окружающую среду.</a:t>
            </a:r>
          </a:p>
          <a:p>
            <a:r>
              <a:rPr lang="ru-RU" dirty="0" smtClean="0"/>
              <a:t>Проявляющий любовь и бережное отношение к природе, неприятие действий, приносящих вред природе, особенно живым существам.</a:t>
            </a:r>
          </a:p>
          <a:p>
            <a:r>
              <a:rPr lang="ru-RU" dirty="0" smtClean="0"/>
              <a:t>Выражающий готовность в своей деятельности придерживаться экологических норм.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Ценности научного познания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Выражающий познавательные интересы, активность, любознательность и самостоятельность в познании, интерес и уважение к научным знаниям, науке.</a:t>
            </a:r>
          </a:p>
          <a:p>
            <a:r>
              <a:rPr lang="ru-RU" dirty="0" smtClean="0"/>
              <a:t>Обладающий первоначальными представлениями о природных и социальных объектах, многообразии объектов и явлений природы, связи живой и неживой природы, о науке, научном знании.</a:t>
            </a:r>
          </a:p>
          <a:p>
            <a:r>
              <a:rPr lang="ru-RU" dirty="0" smtClean="0"/>
              <a:t>Имеющий первоначальные навыки наблюдений, систематизации и осмысления опыта в естественнонаучной и гуманитарной областях знания.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2893CA-C2CA-402D-B24B-C7EC8626B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963" y="0"/>
            <a:ext cx="11796346" cy="143314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1600" b="1" dirty="0">
                <a:solidFill>
                  <a:srgbClr val="FF0000"/>
                </a:solidFill>
              </a:rPr>
              <a:t/>
            </a:r>
            <a:br>
              <a:rPr lang="ru-RU" sz="1600" b="1" dirty="0">
                <a:solidFill>
                  <a:srgbClr val="FF0000"/>
                </a:solidFill>
              </a:rPr>
            </a:br>
            <a:r>
              <a:rPr lang="ru-RU" sz="2000" b="1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«Орлята России»</a:t>
            </a:r>
            <a:r>
              <a:rPr lang="ru-RU" sz="2000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 </a:t>
            </a:r>
            <a:r>
              <a:rPr lang="ru-RU" sz="2000" b="1" dirty="0"/>
              <a:t>– уникальный проект, направленный на развитие социальной активности школьников младших классов. Он создаёт условия для воспитания патриотов своего Отечества, людей неравнодушных, отзывчивых, стремящихся к знаниям и спортивным достижениям, творческому поиску и научным исследованиям, тех, кто готов созидать, делая мир вокруг себя лучше. Участниками программы «Орлята России» являются учащиеся начальных классов т.е. 1-4 классов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/>
            </a:r>
            <a:b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endParaRPr lang="ru-RU" sz="44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9938" name="Picture 2" descr="https://sun9-7.userapi.com/impg/ZWvtALSE_ithVZ0RVy-JbILnT1MiHsnUpIDSmw/cL2P0rGo0io.jpg?size=1280x960&amp;quality=95&amp;sign=d43449880aa2cd14ae15ac4c6043fc7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20670" y="1880169"/>
            <a:ext cx="1673223" cy="1254917"/>
          </a:xfrm>
          <a:prstGeom prst="rect">
            <a:avLst/>
          </a:prstGeom>
          <a:noFill/>
        </p:spPr>
      </p:pic>
      <p:pic>
        <p:nvPicPr>
          <p:cNvPr id="39940" name="Picture 4" descr="https://sun9-14.userapi.com/s/v1/ig2/LMhGdbT4Q_Y-AHDdsfachuPdOrLlLPwT2FklpaMiuV1Q1KHZHa8W4lMarAOGH6OZN6_8Obaeh7R4V6dppFHWXted.jpg?quality=95&amp;as=32x24,48x36,72x54,108x81,160x120,240x180,360x270,480x360,540x405,640x480,720x540,1080x810,1280x960,1440x1080,2560x1920&amp;from=bu&amp;u=1WCwrMlK6H0Wl8Ez04OhA5xReRSI_G8eeNmbWu2e9uw&amp;cs=807x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301" y="1988035"/>
            <a:ext cx="1454756" cy="1091067"/>
          </a:xfrm>
          <a:prstGeom prst="rect">
            <a:avLst/>
          </a:prstGeom>
          <a:noFill/>
        </p:spPr>
      </p:pic>
      <p:pic>
        <p:nvPicPr>
          <p:cNvPr id="39942" name="Picture 6" descr="https://sun9-67.userapi.com/impg/32oDUeOQNFIfFw-HOFkmjnuuMSS-Va6rTYCerA/8744xyEszAw.jpg?size=1280x960&amp;quality=95&amp;sign=7f45822a3d29422ba7c1c31397fb0539&amp;type=album"/>
          <p:cNvPicPr>
            <a:picLocks noChangeAspect="1" noChangeArrowheads="1"/>
          </p:cNvPicPr>
          <p:nvPr/>
        </p:nvPicPr>
        <p:blipFill>
          <a:blip r:embed="rId5"/>
          <a:srcRect t="21173" r="-599"/>
          <a:stretch>
            <a:fillRect/>
          </a:stretch>
        </p:blipFill>
        <p:spPr bwMode="auto">
          <a:xfrm>
            <a:off x="298578" y="1586204"/>
            <a:ext cx="7744410" cy="4679918"/>
          </a:xfrm>
          <a:prstGeom prst="rect">
            <a:avLst/>
          </a:prstGeom>
          <a:noFill/>
        </p:spPr>
      </p:pic>
      <p:pic>
        <p:nvPicPr>
          <p:cNvPr id="39944" name="Picture 8" descr="https://sun9-22.userapi.com/impg/uBMcW0Guldh4cbD2Gm4W7B_W78zKlIfRZ1ZVRA/kTUquQC9xRQ.jpg?size=1280x960&amp;quality=96&amp;sign=ae1a456584a5f557686c1243d4a7201f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8909" y="3653551"/>
            <a:ext cx="3488828" cy="26166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38586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s://sun9-61.userapi.com/s/v1/ig2/rlnhi2GieGNKk8qlvlCYnpoNdPdwRCcyglDAnJvcOSStnJ51xuKC3vi1dvJUT8d2PsRBPuMe5vnC1SddP7YXEOj7.jpg?quality=95&amp;as=32x24,48x36,72x53,108x80,160x119,240x178,360x267,480x356,540x400,640x474,720x534,1080x801,1280x949,1440x1068,2560x1898&amp;from=bu&amp;u=U9Q2goTt5Yw0_nei3oekUKyGb_N5VKHph-ujXnvj7Yc&amp;cs=807x598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604500" cy="3415004"/>
          </a:xfrm>
          <a:prstGeom prst="rect">
            <a:avLst/>
          </a:prstGeom>
          <a:noFill/>
        </p:spPr>
      </p:pic>
      <p:pic>
        <p:nvPicPr>
          <p:cNvPr id="38916" name="Picture 4" descr="https://sun9-61.userapi.com/s/v1/ig2/RrrSH3zZyzuMlFBR7K1B3W05miwuF3j0UW81yUPtbmAu0oi_lkKreRyx_ieBYvolMzk5qbBDwbWXOhxHiX3mWE_W.jpg?quality=95&amp;as=32x24,48x36,72x53,108x80,160x119,240x178,360x267,480x356,540x400,640x474,720x534,1080x801,1280x949,1440x1068,2560x1898&amp;from=bu&amp;u=ZJsxp5nOgkaUTz-G7Qx_d1YNmHjVn-m9O8aUwv_wriA&amp;cs=807x5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6457" y="0"/>
            <a:ext cx="4615543" cy="3423194"/>
          </a:xfrm>
          <a:prstGeom prst="rect">
            <a:avLst/>
          </a:prstGeom>
          <a:noFill/>
        </p:spPr>
      </p:pic>
      <p:pic>
        <p:nvPicPr>
          <p:cNvPr id="38918" name="Picture 6" descr="https://sun9-29.userapi.com/s/v1/ig2/765vYYDyphe_ROa1fxB_4swHTICi5CdpeQ1yksjdEqqScJCEPgX4AvYlcYdodKMcMuUz2YbBEQU6BW-SI8OXIo8a.jpg?quality=95&amp;as=32x24,48x36,72x54,108x81,160x120,240x180,360x270,480x360,540x405,640x480,720x540,1080x810,1280x960,1440x1080,2560x1920&amp;from=bu&amp;u=IDPHQ8BhuP9Up8ZKOSzJlWvK7x43H9BnZPURpYh5Dxg&amp;cs=807x6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3601617"/>
            <a:ext cx="4341845" cy="3256384"/>
          </a:xfrm>
          <a:prstGeom prst="rect">
            <a:avLst/>
          </a:prstGeom>
          <a:noFill/>
        </p:spPr>
      </p:pic>
      <p:pic>
        <p:nvPicPr>
          <p:cNvPr id="38920" name="Picture 8" descr="https://sun9-32.userapi.com/s/v1/ig2/_fbMbvlcgpCfWcsqEQy4aUlt_aPEt1SgaVE4jFRi92SMU8MQZvBZAZm4EeUcV5y3aTE5gT75sT-N6X5sDU9jKC1c.jpg?quality=95&amp;as=32x24,48x36,72x54,108x81,160x120,240x180,360x270,480x360,540x405,640x480,720x540,1080x810,1280x960,1440x1080,2560x1920&amp;from=bu&amp;u=3373-I2aQ6pIAqhTFhhi7nHsd_HvKADIj_DinFM9E0g&amp;cs=807x6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0490" y="3680974"/>
            <a:ext cx="3837927" cy="2878446"/>
          </a:xfrm>
          <a:prstGeom prst="rect">
            <a:avLst/>
          </a:prstGeom>
          <a:noFill/>
        </p:spPr>
      </p:pic>
      <p:pic>
        <p:nvPicPr>
          <p:cNvPr id="11" name="Picture 8" descr="Picture background">
            <a:extLst>
              <a:ext uri="{FF2B5EF4-FFF2-40B4-BE49-F238E27FC236}">
                <a16:creationId xmlns="" xmlns:a16="http://schemas.microsoft.com/office/drawing/2014/main" id="{64B4E37D-C972-406E-AFAC-E95281CA2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02" y="0"/>
            <a:ext cx="2460952" cy="24701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41056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bject 15">
            <a:extLst>
              <a:ext uri="{FF2B5EF4-FFF2-40B4-BE49-F238E27FC236}">
                <a16:creationId xmlns:a16="http://schemas.microsoft.com/office/drawing/2014/main" xmlns="" id="{20A34EE3-F19A-4C6E-BFD2-820CC7CE4EEE}"/>
              </a:ext>
            </a:extLst>
          </p:cNvPr>
          <p:cNvSpPr/>
          <p:nvPr/>
        </p:nvSpPr>
        <p:spPr>
          <a:xfrm>
            <a:off x="113897" y="3391685"/>
            <a:ext cx="4387850" cy="878233"/>
          </a:xfrm>
          <a:custGeom>
            <a:avLst/>
            <a:gdLst/>
            <a:ahLst/>
            <a:cxnLst/>
            <a:rect l="l" t="t" r="r" b="b"/>
            <a:pathLst>
              <a:path w="4387850" h="502285">
                <a:moveTo>
                  <a:pt x="4136259" y="0"/>
                </a:moveTo>
                <a:lnTo>
                  <a:pt x="251016" y="0"/>
                </a:lnTo>
                <a:lnTo>
                  <a:pt x="205895" y="4044"/>
                </a:lnTo>
                <a:lnTo>
                  <a:pt x="163428" y="15704"/>
                </a:lnTo>
                <a:lnTo>
                  <a:pt x="124323" y="34271"/>
                </a:lnTo>
                <a:lnTo>
                  <a:pt x="89289" y="59036"/>
                </a:lnTo>
                <a:lnTo>
                  <a:pt x="59035" y="89290"/>
                </a:lnTo>
                <a:lnTo>
                  <a:pt x="34271" y="124324"/>
                </a:lnTo>
                <a:lnTo>
                  <a:pt x="15704" y="163429"/>
                </a:lnTo>
                <a:lnTo>
                  <a:pt x="4044" y="205897"/>
                </a:lnTo>
                <a:lnTo>
                  <a:pt x="0" y="251018"/>
                </a:lnTo>
                <a:lnTo>
                  <a:pt x="4044" y="296138"/>
                </a:lnTo>
                <a:lnTo>
                  <a:pt x="15704" y="338605"/>
                </a:lnTo>
                <a:lnTo>
                  <a:pt x="34271" y="377710"/>
                </a:lnTo>
                <a:lnTo>
                  <a:pt x="59035" y="412744"/>
                </a:lnTo>
                <a:lnTo>
                  <a:pt x="89289" y="442998"/>
                </a:lnTo>
                <a:lnTo>
                  <a:pt x="124323" y="467763"/>
                </a:lnTo>
                <a:lnTo>
                  <a:pt x="163428" y="486330"/>
                </a:lnTo>
                <a:lnTo>
                  <a:pt x="205895" y="497990"/>
                </a:lnTo>
                <a:lnTo>
                  <a:pt x="251016" y="502034"/>
                </a:lnTo>
                <a:lnTo>
                  <a:pt x="4136259" y="502034"/>
                </a:lnTo>
                <a:lnTo>
                  <a:pt x="4181379" y="497990"/>
                </a:lnTo>
                <a:lnTo>
                  <a:pt x="4223847" y="486330"/>
                </a:lnTo>
                <a:lnTo>
                  <a:pt x="4262952" y="467763"/>
                </a:lnTo>
                <a:lnTo>
                  <a:pt x="4297986" y="442998"/>
                </a:lnTo>
                <a:lnTo>
                  <a:pt x="4328239" y="412744"/>
                </a:lnTo>
                <a:lnTo>
                  <a:pt x="4353004" y="377710"/>
                </a:lnTo>
                <a:lnTo>
                  <a:pt x="4371571" y="338605"/>
                </a:lnTo>
                <a:lnTo>
                  <a:pt x="4383231" y="296138"/>
                </a:lnTo>
                <a:lnTo>
                  <a:pt x="4387276" y="251018"/>
                </a:lnTo>
                <a:lnTo>
                  <a:pt x="4383231" y="205897"/>
                </a:lnTo>
                <a:lnTo>
                  <a:pt x="4371571" y="163429"/>
                </a:lnTo>
                <a:lnTo>
                  <a:pt x="4353004" y="124324"/>
                </a:lnTo>
                <a:lnTo>
                  <a:pt x="4328239" y="89290"/>
                </a:lnTo>
                <a:lnTo>
                  <a:pt x="4297986" y="59036"/>
                </a:lnTo>
                <a:lnTo>
                  <a:pt x="4262952" y="34271"/>
                </a:lnTo>
                <a:lnTo>
                  <a:pt x="4223847" y="15704"/>
                </a:lnTo>
                <a:lnTo>
                  <a:pt x="4181379" y="4044"/>
                </a:lnTo>
                <a:lnTo>
                  <a:pt x="4136259" y="0"/>
                </a:lnTo>
                <a:close/>
              </a:path>
            </a:pathLst>
          </a:custGeom>
          <a:solidFill>
            <a:srgbClr val="CFE2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1659" y="180523"/>
            <a:ext cx="11665518" cy="9869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0"/>
              </a:spcBef>
            </a:pPr>
            <a:r>
              <a:rPr lang="ru-RU" sz="26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                                                     </a:t>
            </a:r>
            <a:r>
              <a:rPr lang="ru-RU" sz="3000" dirty="0">
                <a:solidFill>
                  <a:srgbClr val="005392"/>
                </a:solidFill>
                <a:latin typeface="+mn-lt"/>
              </a:rPr>
              <a:t>ОСНОВНЫЕ ДОКУМЕНТЫ </a:t>
            </a:r>
            <a:br>
              <a:rPr lang="ru-RU" sz="3000" dirty="0">
                <a:solidFill>
                  <a:srgbClr val="005392"/>
                </a:solidFill>
                <a:latin typeface="+mn-lt"/>
              </a:rPr>
            </a:br>
            <a:r>
              <a:rPr lang="ru-RU" sz="3000" dirty="0">
                <a:solidFill>
                  <a:srgbClr val="005392"/>
                </a:solidFill>
                <a:latin typeface="+mn-lt"/>
              </a:rPr>
              <a:t>    ФЕДЕРАЛЬНОГО УРОВНЯ                                    ШКОЛЬНОГО УРОВНЯ</a:t>
            </a:r>
            <a:endParaRPr lang="ru-RU" sz="3000" spc="-80" dirty="0">
              <a:solidFill>
                <a:srgbClr val="005392"/>
              </a:solidFill>
              <a:latin typeface="+mn-l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4822" y="1883416"/>
            <a:ext cx="4387850" cy="696595"/>
          </a:xfrm>
          <a:custGeom>
            <a:avLst/>
            <a:gdLst/>
            <a:ahLst/>
            <a:cxnLst/>
            <a:rect l="l" t="t" r="r" b="b"/>
            <a:pathLst>
              <a:path w="4387850" h="696594">
                <a:moveTo>
                  <a:pt x="4039133" y="0"/>
                </a:moveTo>
                <a:lnTo>
                  <a:pt x="348146" y="0"/>
                </a:lnTo>
                <a:lnTo>
                  <a:pt x="300905" y="3178"/>
                </a:lnTo>
                <a:lnTo>
                  <a:pt x="255595" y="12436"/>
                </a:lnTo>
                <a:lnTo>
                  <a:pt x="212632" y="27359"/>
                </a:lnTo>
                <a:lnTo>
                  <a:pt x="172430" y="47532"/>
                </a:lnTo>
                <a:lnTo>
                  <a:pt x="135404" y="72540"/>
                </a:lnTo>
                <a:lnTo>
                  <a:pt x="101969" y="101970"/>
                </a:lnTo>
                <a:lnTo>
                  <a:pt x="72540" y="135404"/>
                </a:lnTo>
                <a:lnTo>
                  <a:pt x="47532" y="172430"/>
                </a:lnTo>
                <a:lnTo>
                  <a:pt x="27359" y="212632"/>
                </a:lnTo>
                <a:lnTo>
                  <a:pt x="12436" y="255596"/>
                </a:lnTo>
                <a:lnTo>
                  <a:pt x="3178" y="300906"/>
                </a:lnTo>
                <a:lnTo>
                  <a:pt x="0" y="348142"/>
                </a:lnTo>
                <a:lnTo>
                  <a:pt x="3178" y="395384"/>
                </a:lnTo>
                <a:lnTo>
                  <a:pt x="12436" y="440694"/>
                </a:lnTo>
                <a:lnTo>
                  <a:pt x="27359" y="483657"/>
                </a:lnTo>
                <a:lnTo>
                  <a:pt x="47532" y="523859"/>
                </a:lnTo>
                <a:lnTo>
                  <a:pt x="72540" y="560885"/>
                </a:lnTo>
                <a:lnTo>
                  <a:pt x="101969" y="594320"/>
                </a:lnTo>
                <a:lnTo>
                  <a:pt x="135404" y="623749"/>
                </a:lnTo>
                <a:lnTo>
                  <a:pt x="172430" y="648757"/>
                </a:lnTo>
                <a:lnTo>
                  <a:pt x="212632" y="668931"/>
                </a:lnTo>
                <a:lnTo>
                  <a:pt x="255595" y="683854"/>
                </a:lnTo>
                <a:lnTo>
                  <a:pt x="300905" y="693112"/>
                </a:lnTo>
                <a:lnTo>
                  <a:pt x="348146" y="696290"/>
                </a:lnTo>
                <a:lnTo>
                  <a:pt x="4039129" y="696295"/>
                </a:lnTo>
                <a:lnTo>
                  <a:pt x="4086371" y="693117"/>
                </a:lnTo>
                <a:lnTo>
                  <a:pt x="4131680" y="683859"/>
                </a:lnTo>
                <a:lnTo>
                  <a:pt x="4174643" y="668936"/>
                </a:lnTo>
                <a:lnTo>
                  <a:pt x="4214845" y="648762"/>
                </a:lnTo>
                <a:lnTo>
                  <a:pt x="4251871" y="623754"/>
                </a:lnTo>
                <a:lnTo>
                  <a:pt x="4285306" y="594325"/>
                </a:lnTo>
                <a:lnTo>
                  <a:pt x="4314735" y="560890"/>
                </a:lnTo>
                <a:lnTo>
                  <a:pt x="4339743" y="523864"/>
                </a:lnTo>
                <a:lnTo>
                  <a:pt x="4359917" y="483662"/>
                </a:lnTo>
                <a:lnTo>
                  <a:pt x="4374840" y="440699"/>
                </a:lnTo>
                <a:lnTo>
                  <a:pt x="4384098" y="395389"/>
                </a:lnTo>
                <a:lnTo>
                  <a:pt x="4387276" y="348147"/>
                </a:lnTo>
                <a:lnTo>
                  <a:pt x="4384101" y="300906"/>
                </a:lnTo>
                <a:lnTo>
                  <a:pt x="4374843" y="255596"/>
                </a:lnTo>
                <a:lnTo>
                  <a:pt x="4359921" y="212632"/>
                </a:lnTo>
                <a:lnTo>
                  <a:pt x="4339748" y="172430"/>
                </a:lnTo>
                <a:lnTo>
                  <a:pt x="4314739" y="135404"/>
                </a:lnTo>
                <a:lnTo>
                  <a:pt x="4285310" y="101970"/>
                </a:lnTo>
                <a:lnTo>
                  <a:pt x="4251875" y="72540"/>
                </a:lnTo>
                <a:lnTo>
                  <a:pt x="4214850" y="47532"/>
                </a:lnTo>
                <a:lnTo>
                  <a:pt x="4174648" y="27359"/>
                </a:lnTo>
                <a:lnTo>
                  <a:pt x="4131685" y="12436"/>
                </a:lnTo>
                <a:lnTo>
                  <a:pt x="4086375" y="3178"/>
                </a:lnTo>
                <a:lnTo>
                  <a:pt x="4039133" y="0"/>
                </a:lnTo>
                <a:close/>
              </a:path>
            </a:pathLst>
          </a:custGeom>
          <a:solidFill>
            <a:srgbClr val="CFE2ED"/>
          </a:solidFill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2816" y="2004059"/>
            <a:ext cx="4248735" cy="461024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lvl="0"/>
            <a:r>
              <a:rPr lang="ru-RU" sz="1400" b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Стратегия развития воспитания в Российской Федерации на период до 2025 года.</a:t>
            </a:r>
            <a:r>
              <a:rPr lang="ru-RU" sz="14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3" name="object 13"/>
          <p:cNvSpPr/>
          <p:nvPr/>
        </p:nvSpPr>
        <p:spPr>
          <a:xfrm>
            <a:off x="134822" y="1257087"/>
            <a:ext cx="4387850" cy="502284"/>
          </a:xfrm>
          <a:custGeom>
            <a:avLst/>
            <a:gdLst/>
            <a:ahLst/>
            <a:cxnLst/>
            <a:rect l="l" t="t" r="r" b="b"/>
            <a:pathLst>
              <a:path w="4387850" h="502285">
                <a:moveTo>
                  <a:pt x="4136259" y="0"/>
                </a:moveTo>
                <a:lnTo>
                  <a:pt x="251016" y="0"/>
                </a:lnTo>
                <a:lnTo>
                  <a:pt x="205895" y="4044"/>
                </a:lnTo>
                <a:lnTo>
                  <a:pt x="163428" y="15704"/>
                </a:lnTo>
                <a:lnTo>
                  <a:pt x="124323" y="34271"/>
                </a:lnTo>
                <a:lnTo>
                  <a:pt x="89289" y="59036"/>
                </a:lnTo>
                <a:lnTo>
                  <a:pt x="59035" y="89290"/>
                </a:lnTo>
                <a:lnTo>
                  <a:pt x="34271" y="124324"/>
                </a:lnTo>
                <a:lnTo>
                  <a:pt x="15704" y="163429"/>
                </a:lnTo>
                <a:lnTo>
                  <a:pt x="4044" y="205896"/>
                </a:lnTo>
                <a:lnTo>
                  <a:pt x="0" y="251016"/>
                </a:lnTo>
                <a:lnTo>
                  <a:pt x="4044" y="296137"/>
                </a:lnTo>
                <a:lnTo>
                  <a:pt x="15704" y="338604"/>
                </a:lnTo>
                <a:lnTo>
                  <a:pt x="34271" y="377709"/>
                </a:lnTo>
                <a:lnTo>
                  <a:pt x="59035" y="412743"/>
                </a:lnTo>
                <a:lnTo>
                  <a:pt x="89289" y="442997"/>
                </a:lnTo>
                <a:lnTo>
                  <a:pt x="124323" y="467762"/>
                </a:lnTo>
                <a:lnTo>
                  <a:pt x="163428" y="486329"/>
                </a:lnTo>
                <a:lnTo>
                  <a:pt x="205895" y="497989"/>
                </a:lnTo>
                <a:lnTo>
                  <a:pt x="251016" y="502033"/>
                </a:lnTo>
                <a:lnTo>
                  <a:pt x="4136259" y="502033"/>
                </a:lnTo>
                <a:lnTo>
                  <a:pt x="4181379" y="497989"/>
                </a:lnTo>
                <a:lnTo>
                  <a:pt x="4223847" y="486329"/>
                </a:lnTo>
                <a:lnTo>
                  <a:pt x="4262952" y="467762"/>
                </a:lnTo>
                <a:lnTo>
                  <a:pt x="4297986" y="442997"/>
                </a:lnTo>
                <a:lnTo>
                  <a:pt x="4328239" y="412743"/>
                </a:lnTo>
                <a:lnTo>
                  <a:pt x="4353004" y="377709"/>
                </a:lnTo>
                <a:lnTo>
                  <a:pt x="4371571" y="338604"/>
                </a:lnTo>
                <a:lnTo>
                  <a:pt x="4383231" y="296137"/>
                </a:lnTo>
                <a:lnTo>
                  <a:pt x="4387276" y="251016"/>
                </a:lnTo>
                <a:lnTo>
                  <a:pt x="4383231" y="205896"/>
                </a:lnTo>
                <a:lnTo>
                  <a:pt x="4371571" y="163429"/>
                </a:lnTo>
                <a:lnTo>
                  <a:pt x="4353004" y="124324"/>
                </a:lnTo>
                <a:lnTo>
                  <a:pt x="4328239" y="89290"/>
                </a:lnTo>
                <a:lnTo>
                  <a:pt x="4297986" y="59036"/>
                </a:lnTo>
                <a:lnTo>
                  <a:pt x="4262952" y="34271"/>
                </a:lnTo>
                <a:lnTo>
                  <a:pt x="4223847" y="15704"/>
                </a:lnTo>
                <a:lnTo>
                  <a:pt x="4181379" y="4044"/>
                </a:lnTo>
                <a:lnTo>
                  <a:pt x="4136259" y="0"/>
                </a:lnTo>
                <a:close/>
              </a:path>
            </a:pathLst>
          </a:custGeom>
          <a:solidFill>
            <a:srgbClr val="CFE2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76020" y="1284583"/>
            <a:ext cx="4234897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buSzPts val="1000"/>
              <a:tabLst>
                <a:tab pos="228600" algn="l"/>
                <a:tab pos="450215" algn="l"/>
              </a:tabLst>
            </a:pPr>
            <a:r>
              <a:rPr lang="ru-RU" sz="1400" b="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Федеральный закон от 29.12.2012 №273-ФЗ «Об образовании в Российской Федерации»</a:t>
            </a:r>
            <a:r>
              <a:rPr lang="ru-RU" sz="14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r>
              <a:rPr lang="ru-RU" sz="1400" b="1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  </a:t>
            </a:r>
            <a:endParaRPr lang="ru-RU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4822" y="2704001"/>
            <a:ext cx="4387850" cy="502284"/>
          </a:xfrm>
          <a:custGeom>
            <a:avLst/>
            <a:gdLst/>
            <a:ahLst/>
            <a:cxnLst/>
            <a:rect l="l" t="t" r="r" b="b"/>
            <a:pathLst>
              <a:path w="4387850" h="502285">
                <a:moveTo>
                  <a:pt x="4136259" y="0"/>
                </a:moveTo>
                <a:lnTo>
                  <a:pt x="251016" y="0"/>
                </a:lnTo>
                <a:lnTo>
                  <a:pt x="205895" y="4044"/>
                </a:lnTo>
                <a:lnTo>
                  <a:pt x="163428" y="15704"/>
                </a:lnTo>
                <a:lnTo>
                  <a:pt x="124323" y="34271"/>
                </a:lnTo>
                <a:lnTo>
                  <a:pt x="89289" y="59036"/>
                </a:lnTo>
                <a:lnTo>
                  <a:pt x="59035" y="89290"/>
                </a:lnTo>
                <a:lnTo>
                  <a:pt x="34271" y="124324"/>
                </a:lnTo>
                <a:lnTo>
                  <a:pt x="15704" y="163429"/>
                </a:lnTo>
                <a:lnTo>
                  <a:pt x="4044" y="205897"/>
                </a:lnTo>
                <a:lnTo>
                  <a:pt x="0" y="251018"/>
                </a:lnTo>
                <a:lnTo>
                  <a:pt x="4044" y="296138"/>
                </a:lnTo>
                <a:lnTo>
                  <a:pt x="15704" y="338605"/>
                </a:lnTo>
                <a:lnTo>
                  <a:pt x="34271" y="377710"/>
                </a:lnTo>
                <a:lnTo>
                  <a:pt x="59035" y="412744"/>
                </a:lnTo>
                <a:lnTo>
                  <a:pt x="89289" y="442998"/>
                </a:lnTo>
                <a:lnTo>
                  <a:pt x="124323" y="467763"/>
                </a:lnTo>
                <a:lnTo>
                  <a:pt x="163428" y="486330"/>
                </a:lnTo>
                <a:lnTo>
                  <a:pt x="205895" y="497990"/>
                </a:lnTo>
                <a:lnTo>
                  <a:pt x="251016" y="502034"/>
                </a:lnTo>
                <a:lnTo>
                  <a:pt x="4136259" y="502034"/>
                </a:lnTo>
                <a:lnTo>
                  <a:pt x="4181379" y="497990"/>
                </a:lnTo>
                <a:lnTo>
                  <a:pt x="4223847" y="486330"/>
                </a:lnTo>
                <a:lnTo>
                  <a:pt x="4262952" y="467763"/>
                </a:lnTo>
                <a:lnTo>
                  <a:pt x="4297986" y="442998"/>
                </a:lnTo>
                <a:lnTo>
                  <a:pt x="4328239" y="412744"/>
                </a:lnTo>
                <a:lnTo>
                  <a:pt x="4353004" y="377710"/>
                </a:lnTo>
                <a:lnTo>
                  <a:pt x="4371571" y="338605"/>
                </a:lnTo>
                <a:lnTo>
                  <a:pt x="4383231" y="296138"/>
                </a:lnTo>
                <a:lnTo>
                  <a:pt x="4387276" y="251018"/>
                </a:lnTo>
                <a:lnTo>
                  <a:pt x="4383231" y="205897"/>
                </a:lnTo>
                <a:lnTo>
                  <a:pt x="4371571" y="163429"/>
                </a:lnTo>
                <a:lnTo>
                  <a:pt x="4353004" y="124324"/>
                </a:lnTo>
                <a:lnTo>
                  <a:pt x="4328239" y="89290"/>
                </a:lnTo>
                <a:lnTo>
                  <a:pt x="4297986" y="59036"/>
                </a:lnTo>
                <a:lnTo>
                  <a:pt x="4262952" y="34271"/>
                </a:lnTo>
                <a:lnTo>
                  <a:pt x="4223847" y="15704"/>
                </a:lnTo>
                <a:lnTo>
                  <a:pt x="4181379" y="4044"/>
                </a:lnTo>
                <a:lnTo>
                  <a:pt x="4136259" y="0"/>
                </a:lnTo>
                <a:close/>
              </a:path>
            </a:pathLst>
          </a:custGeom>
          <a:solidFill>
            <a:srgbClr val="CFE2ED"/>
          </a:solidFill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26751" y="2748508"/>
            <a:ext cx="404719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/>
            <a:r>
              <a:rPr lang="ru-RU" sz="1400" b="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Стратегия национальной безопасности Российской Федерации.</a:t>
            </a:r>
            <a:r>
              <a:rPr lang="ru-RU" sz="1400" dirty="0">
                <a:solidFill>
                  <a:srgbClr val="333333"/>
                </a:solidFill>
                <a:effectLst/>
                <a:ea typeface="Calibri" panose="020F0502020204030204" pitchFamily="34" charset="0"/>
              </a:rPr>
              <a:t> </a:t>
            </a:r>
          </a:p>
        </p:txBody>
      </p:sp>
      <p:sp>
        <p:nvSpPr>
          <p:cNvPr id="17" name="object 17"/>
          <p:cNvSpPr/>
          <p:nvPr/>
        </p:nvSpPr>
        <p:spPr>
          <a:xfrm>
            <a:off x="134822" y="4376289"/>
            <a:ext cx="4387850" cy="731520"/>
          </a:xfrm>
          <a:custGeom>
            <a:avLst/>
            <a:gdLst/>
            <a:ahLst/>
            <a:cxnLst/>
            <a:rect l="l" t="t" r="r" b="b"/>
            <a:pathLst>
              <a:path w="4387850" h="731520">
                <a:moveTo>
                  <a:pt x="4021827" y="0"/>
                </a:moveTo>
                <a:lnTo>
                  <a:pt x="365448" y="0"/>
                </a:lnTo>
                <a:lnTo>
                  <a:pt x="319607" y="2847"/>
                </a:lnTo>
                <a:lnTo>
                  <a:pt x="275465" y="11161"/>
                </a:lnTo>
                <a:lnTo>
                  <a:pt x="233365" y="24598"/>
                </a:lnTo>
                <a:lnTo>
                  <a:pt x="193649" y="42818"/>
                </a:lnTo>
                <a:lnTo>
                  <a:pt x="156659" y="65476"/>
                </a:lnTo>
                <a:lnTo>
                  <a:pt x="122739" y="92231"/>
                </a:lnTo>
                <a:lnTo>
                  <a:pt x="92230" y="122740"/>
                </a:lnTo>
                <a:lnTo>
                  <a:pt x="65476" y="156660"/>
                </a:lnTo>
                <a:lnTo>
                  <a:pt x="42817" y="193650"/>
                </a:lnTo>
                <a:lnTo>
                  <a:pt x="24598" y="233366"/>
                </a:lnTo>
                <a:lnTo>
                  <a:pt x="11161" y="275466"/>
                </a:lnTo>
                <a:lnTo>
                  <a:pt x="2847" y="319608"/>
                </a:lnTo>
                <a:lnTo>
                  <a:pt x="0" y="365450"/>
                </a:lnTo>
                <a:lnTo>
                  <a:pt x="2847" y="411291"/>
                </a:lnTo>
                <a:lnTo>
                  <a:pt x="11161" y="455432"/>
                </a:lnTo>
                <a:lnTo>
                  <a:pt x="24598" y="497533"/>
                </a:lnTo>
                <a:lnTo>
                  <a:pt x="42817" y="537249"/>
                </a:lnTo>
                <a:lnTo>
                  <a:pt x="65476" y="574238"/>
                </a:lnTo>
                <a:lnTo>
                  <a:pt x="92230" y="608158"/>
                </a:lnTo>
                <a:lnTo>
                  <a:pt x="122739" y="638667"/>
                </a:lnTo>
                <a:lnTo>
                  <a:pt x="156659" y="665422"/>
                </a:lnTo>
                <a:lnTo>
                  <a:pt x="193649" y="688080"/>
                </a:lnTo>
                <a:lnTo>
                  <a:pt x="233365" y="706299"/>
                </a:lnTo>
                <a:lnTo>
                  <a:pt x="275465" y="719737"/>
                </a:lnTo>
                <a:lnTo>
                  <a:pt x="319607" y="728051"/>
                </a:lnTo>
                <a:lnTo>
                  <a:pt x="365448" y="730898"/>
                </a:lnTo>
                <a:lnTo>
                  <a:pt x="4021827" y="730898"/>
                </a:lnTo>
                <a:lnTo>
                  <a:pt x="4067668" y="728051"/>
                </a:lnTo>
                <a:lnTo>
                  <a:pt x="4111810" y="719737"/>
                </a:lnTo>
                <a:lnTo>
                  <a:pt x="4153910" y="706299"/>
                </a:lnTo>
                <a:lnTo>
                  <a:pt x="4193626" y="688080"/>
                </a:lnTo>
                <a:lnTo>
                  <a:pt x="4230616" y="665422"/>
                </a:lnTo>
                <a:lnTo>
                  <a:pt x="4264536" y="638667"/>
                </a:lnTo>
                <a:lnTo>
                  <a:pt x="4295045" y="608158"/>
                </a:lnTo>
                <a:lnTo>
                  <a:pt x="4321800" y="574238"/>
                </a:lnTo>
                <a:lnTo>
                  <a:pt x="4344458" y="537249"/>
                </a:lnTo>
                <a:lnTo>
                  <a:pt x="4362677" y="497533"/>
                </a:lnTo>
                <a:lnTo>
                  <a:pt x="4376115" y="455432"/>
                </a:lnTo>
                <a:lnTo>
                  <a:pt x="4384428" y="411291"/>
                </a:lnTo>
                <a:lnTo>
                  <a:pt x="4387276" y="365450"/>
                </a:lnTo>
                <a:lnTo>
                  <a:pt x="4384428" y="319608"/>
                </a:lnTo>
                <a:lnTo>
                  <a:pt x="4376115" y="275466"/>
                </a:lnTo>
                <a:lnTo>
                  <a:pt x="4362677" y="233366"/>
                </a:lnTo>
                <a:lnTo>
                  <a:pt x="4344458" y="193650"/>
                </a:lnTo>
                <a:lnTo>
                  <a:pt x="4321800" y="156660"/>
                </a:lnTo>
                <a:lnTo>
                  <a:pt x="4295045" y="122740"/>
                </a:lnTo>
                <a:lnTo>
                  <a:pt x="4264536" y="92231"/>
                </a:lnTo>
                <a:lnTo>
                  <a:pt x="4230616" y="65476"/>
                </a:lnTo>
                <a:lnTo>
                  <a:pt x="4193626" y="42818"/>
                </a:lnTo>
                <a:lnTo>
                  <a:pt x="4153910" y="24598"/>
                </a:lnTo>
                <a:lnTo>
                  <a:pt x="4111810" y="11161"/>
                </a:lnTo>
                <a:lnTo>
                  <a:pt x="4067668" y="2847"/>
                </a:lnTo>
                <a:lnTo>
                  <a:pt x="4021827" y="0"/>
                </a:lnTo>
                <a:close/>
              </a:path>
            </a:pathLst>
          </a:custGeom>
          <a:solidFill>
            <a:srgbClr val="CFE2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76020" y="4465372"/>
            <a:ext cx="4093699" cy="673261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algn="just">
              <a:buSzPts val="1000"/>
              <a:tabLst>
                <a:tab pos="228600" algn="l"/>
                <a:tab pos="540385" algn="l"/>
              </a:tabLst>
            </a:pPr>
            <a:r>
              <a:rPr lang="ru-RU" sz="1400" b="0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</a:rPr>
              <a:t>Приказы Минпросвещения Российской Федерации</a:t>
            </a:r>
            <a:r>
              <a:rPr lang="ru-RU" sz="1400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</a:rPr>
              <a:t> об утверждении федеральных программ НОО, ООО, СОО.</a:t>
            </a:r>
            <a:endParaRPr lang="ru-RU" sz="1400" dirty="0">
              <a:latin typeface="+mn-lt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34822" y="5214179"/>
            <a:ext cx="4387850" cy="857944"/>
          </a:xfrm>
          <a:custGeom>
            <a:avLst/>
            <a:gdLst/>
            <a:ahLst/>
            <a:cxnLst/>
            <a:rect l="l" t="t" r="r" b="b"/>
            <a:pathLst>
              <a:path w="4387850" h="502285">
                <a:moveTo>
                  <a:pt x="4136259" y="0"/>
                </a:moveTo>
                <a:lnTo>
                  <a:pt x="251016" y="0"/>
                </a:lnTo>
                <a:lnTo>
                  <a:pt x="205895" y="4044"/>
                </a:lnTo>
                <a:lnTo>
                  <a:pt x="163428" y="15704"/>
                </a:lnTo>
                <a:lnTo>
                  <a:pt x="124323" y="34271"/>
                </a:lnTo>
                <a:lnTo>
                  <a:pt x="89289" y="59035"/>
                </a:lnTo>
                <a:lnTo>
                  <a:pt x="59035" y="89289"/>
                </a:lnTo>
                <a:lnTo>
                  <a:pt x="34271" y="124323"/>
                </a:lnTo>
                <a:lnTo>
                  <a:pt x="15704" y="163428"/>
                </a:lnTo>
                <a:lnTo>
                  <a:pt x="4044" y="205896"/>
                </a:lnTo>
                <a:lnTo>
                  <a:pt x="0" y="251016"/>
                </a:lnTo>
                <a:lnTo>
                  <a:pt x="4044" y="296137"/>
                </a:lnTo>
                <a:lnTo>
                  <a:pt x="15704" y="338604"/>
                </a:lnTo>
                <a:lnTo>
                  <a:pt x="34271" y="377709"/>
                </a:lnTo>
                <a:lnTo>
                  <a:pt x="59035" y="412743"/>
                </a:lnTo>
                <a:lnTo>
                  <a:pt x="89289" y="442997"/>
                </a:lnTo>
                <a:lnTo>
                  <a:pt x="124323" y="467762"/>
                </a:lnTo>
                <a:lnTo>
                  <a:pt x="163428" y="486329"/>
                </a:lnTo>
                <a:lnTo>
                  <a:pt x="205895" y="497989"/>
                </a:lnTo>
                <a:lnTo>
                  <a:pt x="251016" y="502033"/>
                </a:lnTo>
                <a:lnTo>
                  <a:pt x="4136259" y="502033"/>
                </a:lnTo>
                <a:lnTo>
                  <a:pt x="4181379" y="497989"/>
                </a:lnTo>
                <a:lnTo>
                  <a:pt x="4223847" y="486329"/>
                </a:lnTo>
                <a:lnTo>
                  <a:pt x="4262952" y="467762"/>
                </a:lnTo>
                <a:lnTo>
                  <a:pt x="4297986" y="442997"/>
                </a:lnTo>
                <a:lnTo>
                  <a:pt x="4328239" y="412743"/>
                </a:lnTo>
                <a:lnTo>
                  <a:pt x="4353004" y="377709"/>
                </a:lnTo>
                <a:lnTo>
                  <a:pt x="4371571" y="338604"/>
                </a:lnTo>
                <a:lnTo>
                  <a:pt x="4383231" y="296137"/>
                </a:lnTo>
                <a:lnTo>
                  <a:pt x="4387276" y="251016"/>
                </a:lnTo>
                <a:lnTo>
                  <a:pt x="4383231" y="205896"/>
                </a:lnTo>
                <a:lnTo>
                  <a:pt x="4371571" y="163428"/>
                </a:lnTo>
                <a:lnTo>
                  <a:pt x="4353004" y="124323"/>
                </a:lnTo>
                <a:lnTo>
                  <a:pt x="4328239" y="89289"/>
                </a:lnTo>
                <a:lnTo>
                  <a:pt x="4297986" y="59035"/>
                </a:lnTo>
                <a:lnTo>
                  <a:pt x="4262952" y="34271"/>
                </a:lnTo>
                <a:lnTo>
                  <a:pt x="4223847" y="15704"/>
                </a:lnTo>
                <a:lnTo>
                  <a:pt x="4181379" y="4044"/>
                </a:lnTo>
                <a:lnTo>
                  <a:pt x="4136259" y="0"/>
                </a:lnTo>
                <a:close/>
              </a:path>
            </a:pathLst>
          </a:custGeom>
          <a:solidFill>
            <a:srgbClr val="CFE2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27407" y="5313573"/>
            <a:ext cx="4160830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just">
              <a:buSzPts val="1000"/>
              <a:tabLst>
                <a:tab pos="228600" algn="l"/>
                <a:tab pos="540385" algn="l"/>
              </a:tabLst>
            </a:pPr>
            <a:r>
              <a:rPr lang="ru-RU" sz="1400" b="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Письмо Министерства просвещения Российской Федерации</a:t>
            </a:r>
            <a:r>
              <a:rPr lang="ru-RU" sz="1400" b="1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 </a:t>
            </a:r>
            <a:r>
              <a:rPr lang="ru-RU" sz="14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 «Об актуализации примерной рабочей программы воспитания».  </a:t>
            </a:r>
            <a:endParaRPr lang="ru-RU" sz="1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34822" y="6206743"/>
            <a:ext cx="4387850" cy="502284"/>
          </a:xfrm>
          <a:custGeom>
            <a:avLst/>
            <a:gdLst/>
            <a:ahLst/>
            <a:cxnLst/>
            <a:rect l="l" t="t" r="r" b="b"/>
            <a:pathLst>
              <a:path w="4387850" h="502285">
                <a:moveTo>
                  <a:pt x="4136259" y="0"/>
                </a:moveTo>
                <a:lnTo>
                  <a:pt x="251016" y="0"/>
                </a:lnTo>
                <a:lnTo>
                  <a:pt x="205895" y="4044"/>
                </a:lnTo>
                <a:lnTo>
                  <a:pt x="163428" y="15704"/>
                </a:lnTo>
                <a:lnTo>
                  <a:pt x="124323" y="34271"/>
                </a:lnTo>
                <a:lnTo>
                  <a:pt x="89289" y="59036"/>
                </a:lnTo>
                <a:lnTo>
                  <a:pt x="59035" y="89289"/>
                </a:lnTo>
                <a:lnTo>
                  <a:pt x="34271" y="124323"/>
                </a:lnTo>
                <a:lnTo>
                  <a:pt x="15704" y="163429"/>
                </a:lnTo>
                <a:lnTo>
                  <a:pt x="4044" y="205896"/>
                </a:lnTo>
                <a:lnTo>
                  <a:pt x="0" y="251017"/>
                </a:lnTo>
                <a:lnTo>
                  <a:pt x="4044" y="296137"/>
                </a:lnTo>
                <a:lnTo>
                  <a:pt x="15704" y="338604"/>
                </a:lnTo>
                <a:lnTo>
                  <a:pt x="34271" y="377710"/>
                </a:lnTo>
                <a:lnTo>
                  <a:pt x="59035" y="412744"/>
                </a:lnTo>
                <a:lnTo>
                  <a:pt x="89289" y="442997"/>
                </a:lnTo>
                <a:lnTo>
                  <a:pt x="124323" y="467762"/>
                </a:lnTo>
                <a:lnTo>
                  <a:pt x="163428" y="486329"/>
                </a:lnTo>
                <a:lnTo>
                  <a:pt x="205895" y="497989"/>
                </a:lnTo>
                <a:lnTo>
                  <a:pt x="251016" y="502034"/>
                </a:lnTo>
                <a:lnTo>
                  <a:pt x="4136259" y="502034"/>
                </a:lnTo>
                <a:lnTo>
                  <a:pt x="4181379" y="497989"/>
                </a:lnTo>
                <a:lnTo>
                  <a:pt x="4223847" y="486329"/>
                </a:lnTo>
                <a:lnTo>
                  <a:pt x="4262952" y="467762"/>
                </a:lnTo>
                <a:lnTo>
                  <a:pt x="4297986" y="442997"/>
                </a:lnTo>
                <a:lnTo>
                  <a:pt x="4328239" y="412744"/>
                </a:lnTo>
                <a:lnTo>
                  <a:pt x="4353004" y="377710"/>
                </a:lnTo>
                <a:lnTo>
                  <a:pt x="4371571" y="338604"/>
                </a:lnTo>
                <a:lnTo>
                  <a:pt x="4383231" y="296137"/>
                </a:lnTo>
                <a:lnTo>
                  <a:pt x="4387276" y="251017"/>
                </a:lnTo>
                <a:lnTo>
                  <a:pt x="4383231" y="205896"/>
                </a:lnTo>
                <a:lnTo>
                  <a:pt x="4371571" y="163429"/>
                </a:lnTo>
                <a:lnTo>
                  <a:pt x="4353004" y="124323"/>
                </a:lnTo>
                <a:lnTo>
                  <a:pt x="4328239" y="89289"/>
                </a:lnTo>
                <a:lnTo>
                  <a:pt x="4297986" y="59036"/>
                </a:lnTo>
                <a:lnTo>
                  <a:pt x="4262952" y="34271"/>
                </a:lnTo>
                <a:lnTo>
                  <a:pt x="4223847" y="15704"/>
                </a:lnTo>
                <a:lnTo>
                  <a:pt x="4181379" y="4044"/>
                </a:lnTo>
                <a:lnTo>
                  <a:pt x="4136259" y="0"/>
                </a:lnTo>
                <a:close/>
              </a:path>
            </a:pathLst>
          </a:custGeom>
          <a:solidFill>
            <a:srgbClr val="CFE2E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60973" y="6236029"/>
            <a:ext cx="4093698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lvl="0"/>
            <a:r>
              <a:rPr lang="ru-RU" sz="1400" b="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Федеральный закон №261 от 14.07.2022 «О российском движении детей и молодёжи»</a:t>
            </a:r>
            <a:r>
              <a:rPr lang="ru-RU" sz="14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. </a:t>
            </a:r>
            <a:endParaRPr lang="ru-RU" sz="1400" dirty="0">
              <a:latin typeface="+mn-l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26751" y="3451847"/>
            <a:ext cx="3962143" cy="66172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lvl="0"/>
            <a:r>
              <a:rPr lang="ru-RU" sz="1400" b="0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</a:rPr>
              <a:t>Федеральный закон от 04.09.2022 №371-ФЗ «О внесении изменений в Федеральный закон «Об образовании в Российской Федерации»</a:t>
            </a:r>
            <a:r>
              <a:rPr lang="ru-RU" sz="1400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</a:rPr>
              <a:t>.  </a:t>
            </a:r>
          </a:p>
        </p:txBody>
      </p:sp>
      <p:sp>
        <p:nvSpPr>
          <p:cNvPr id="26" name="object 26"/>
          <p:cNvSpPr txBox="1"/>
          <p:nvPr/>
        </p:nvSpPr>
        <p:spPr>
          <a:xfrm>
            <a:off x="4971242" y="1220051"/>
            <a:ext cx="7085935" cy="54505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Рабочая программа воспитания.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Календарный план воспитательной работы.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Планы работы с классными коллективами классных руководителей.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План работы социально-психологической службы.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План работы Совета профилактики.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План внеурочной деятельности.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Планы работы Школьного парламента, ШРВ, ЦДИ.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План работы Родительского совета.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Локальные акты.</a:t>
            </a:r>
          </a:p>
          <a:p>
            <a:pPr marL="342900" lvl="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Приказы, касающиеся организации воспитательной работы.</a:t>
            </a:r>
          </a:p>
          <a:p>
            <a:pPr marL="12700">
              <a:lnSpc>
                <a:spcPts val="2120"/>
              </a:lnSpc>
              <a:tabLst>
                <a:tab pos="354965" algn="l"/>
              </a:tabLst>
            </a:pPr>
            <a:endParaRPr sz="1600" dirty="0">
              <a:latin typeface="Trebuchet MS"/>
              <a:cs typeface="Trebuchet M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99299" y="1137682"/>
            <a:ext cx="6965950" cy="5542058"/>
          </a:xfrm>
          <a:custGeom>
            <a:avLst/>
            <a:gdLst/>
            <a:ahLst/>
            <a:cxnLst/>
            <a:rect l="l" t="t" r="r" b="b"/>
            <a:pathLst>
              <a:path w="6965950" h="5339715">
                <a:moveTo>
                  <a:pt x="0" y="396921"/>
                </a:moveTo>
                <a:lnTo>
                  <a:pt x="2670" y="350631"/>
                </a:lnTo>
                <a:lnTo>
                  <a:pt x="10482" y="305910"/>
                </a:lnTo>
                <a:lnTo>
                  <a:pt x="23139" y="263056"/>
                </a:lnTo>
                <a:lnTo>
                  <a:pt x="40343" y="222365"/>
                </a:lnTo>
                <a:lnTo>
                  <a:pt x="61795" y="184136"/>
                </a:lnTo>
                <a:lnTo>
                  <a:pt x="87199" y="148667"/>
                </a:lnTo>
                <a:lnTo>
                  <a:pt x="116255" y="116255"/>
                </a:lnTo>
                <a:lnTo>
                  <a:pt x="148667" y="87199"/>
                </a:lnTo>
                <a:lnTo>
                  <a:pt x="184136" y="61795"/>
                </a:lnTo>
                <a:lnTo>
                  <a:pt x="222365" y="40343"/>
                </a:lnTo>
                <a:lnTo>
                  <a:pt x="263055" y="23139"/>
                </a:lnTo>
                <a:lnTo>
                  <a:pt x="305910" y="10482"/>
                </a:lnTo>
                <a:lnTo>
                  <a:pt x="350631" y="2670"/>
                </a:lnTo>
                <a:lnTo>
                  <a:pt x="396921" y="0"/>
                </a:lnTo>
                <a:lnTo>
                  <a:pt x="6568586" y="0"/>
                </a:lnTo>
                <a:lnTo>
                  <a:pt x="6614875" y="2670"/>
                </a:lnTo>
                <a:lnTo>
                  <a:pt x="6659596" y="10482"/>
                </a:lnTo>
                <a:lnTo>
                  <a:pt x="6702451" y="23139"/>
                </a:lnTo>
                <a:lnTo>
                  <a:pt x="6743141" y="40343"/>
                </a:lnTo>
                <a:lnTo>
                  <a:pt x="6781370" y="61795"/>
                </a:lnTo>
                <a:lnTo>
                  <a:pt x="6816839" y="87199"/>
                </a:lnTo>
                <a:lnTo>
                  <a:pt x="6849251" y="116255"/>
                </a:lnTo>
                <a:lnTo>
                  <a:pt x="6878307" y="148667"/>
                </a:lnTo>
                <a:lnTo>
                  <a:pt x="6903711" y="184136"/>
                </a:lnTo>
                <a:lnTo>
                  <a:pt x="6925163" y="222365"/>
                </a:lnTo>
                <a:lnTo>
                  <a:pt x="6942367" y="263056"/>
                </a:lnTo>
                <a:lnTo>
                  <a:pt x="6955024" y="305910"/>
                </a:lnTo>
                <a:lnTo>
                  <a:pt x="6962836" y="350631"/>
                </a:lnTo>
                <a:lnTo>
                  <a:pt x="6965507" y="396921"/>
                </a:lnTo>
                <a:lnTo>
                  <a:pt x="6965507" y="4942397"/>
                </a:lnTo>
                <a:lnTo>
                  <a:pt x="6962836" y="4988686"/>
                </a:lnTo>
                <a:lnTo>
                  <a:pt x="6955024" y="5033407"/>
                </a:lnTo>
                <a:lnTo>
                  <a:pt x="6942367" y="5076262"/>
                </a:lnTo>
                <a:lnTo>
                  <a:pt x="6925163" y="5116953"/>
                </a:lnTo>
                <a:lnTo>
                  <a:pt x="6903711" y="5155181"/>
                </a:lnTo>
                <a:lnTo>
                  <a:pt x="6878307" y="5190651"/>
                </a:lnTo>
                <a:lnTo>
                  <a:pt x="6849251" y="5223062"/>
                </a:lnTo>
                <a:lnTo>
                  <a:pt x="6816839" y="5252119"/>
                </a:lnTo>
                <a:lnTo>
                  <a:pt x="6781370" y="5277522"/>
                </a:lnTo>
                <a:lnTo>
                  <a:pt x="6743141" y="5298974"/>
                </a:lnTo>
                <a:lnTo>
                  <a:pt x="6702451" y="5316178"/>
                </a:lnTo>
                <a:lnTo>
                  <a:pt x="6659596" y="5328835"/>
                </a:lnTo>
                <a:lnTo>
                  <a:pt x="6614875" y="5336647"/>
                </a:lnTo>
                <a:lnTo>
                  <a:pt x="6568586" y="5339318"/>
                </a:lnTo>
                <a:lnTo>
                  <a:pt x="396921" y="5339318"/>
                </a:lnTo>
                <a:lnTo>
                  <a:pt x="350631" y="5336647"/>
                </a:lnTo>
                <a:lnTo>
                  <a:pt x="305910" y="5328835"/>
                </a:lnTo>
                <a:lnTo>
                  <a:pt x="263055" y="5316178"/>
                </a:lnTo>
                <a:lnTo>
                  <a:pt x="222365" y="5298974"/>
                </a:lnTo>
                <a:lnTo>
                  <a:pt x="184136" y="5277522"/>
                </a:lnTo>
                <a:lnTo>
                  <a:pt x="148667" y="5252119"/>
                </a:lnTo>
                <a:lnTo>
                  <a:pt x="116255" y="5223062"/>
                </a:lnTo>
                <a:lnTo>
                  <a:pt x="87199" y="5190651"/>
                </a:lnTo>
                <a:lnTo>
                  <a:pt x="61795" y="5155181"/>
                </a:lnTo>
                <a:lnTo>
                  <a:pt x="40343" y="5116953"/>
                </a:lnTo>
                <a:lnTo>
                  <a:pt x="23139" y="5076262"/>
                </a:lnTo>
                <a:lnTo>
                  <a:pt x="10482" y="5033407"/>
                </a:lnTo>
                <a:lnTo>
                  <a:pt x="2670" y="4988686"/>
                </a:lnTo>
                <a:lnTo>
                  <a:pt x="0" y="4942397"/>
                </a:lnTo>
                <a:lnTo>
                  <a:pt x="0" y="396921"/>
                </a:lnTo>
                <a:close/>
              </a:path>
            </a:pathLst>
          </a:custGeom>
          <a:ln w="19050">
            <a:solidFill>
              <a:srgbClr val="FF63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408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29.userapi.com/impg/fpCwFaK5NCDKGL4aS8GI6sZqg7gew-6US7Oolw/0kdcT9P2DyM.jpg?size=810x1080&amp;quality=95&amp;sign=ef6793fd3df1a1fe2628efa935d5b8c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5761" y="3978875"/>
            <a:ext cx="1801019" cy="2401359"/>
          </a:xfrm>
          <a:prstGeom prst="rect">
            <a:avLst/>
          </a:prstGeom>
          <a:noFill/>
        </p:spPr>
      </p:pic>
      <p:pic>
        <p:nvPicPr>
          <p:cNvPr id="10244" name="Picture 4" descr="https://sun9-26.userapi.com/impg/hy8sYUj04m9deBeSYNycRBwT36Eo-AruSvCb_g/4sf83Z_He1c.jpg?size=1280x960&amp;quality=95&amp;sign=1c1cddb2c3c6932980ddffd3ed76452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53017"/>
            <a:ext cx="3113902" cy="2335427"/>
          </a:xfrm>
          <a:prstGeom prst="rect">
            <a:avLst/>
          </a:prstGeom>
          <a:noFill/>
        </p:spPr>
      </p:pic>
      <p:pic>
        <p:nvPicPr>
          <p:cNvPr id="10246" name="Picture 6" descr="https://sun9-38.userapi.com/s/v1/ig2/2niJm95bL-ib_A-VuVOHCG3tRnhtvtFntuOAPt_Hp9LZrXheY3eflZvMfNEEIkuz-Fs2zDwFkm_cHhcPh4vlmCFP.jpg?quality=95&amp;as=32x24,48x36,72x54,108x81,160x120,240x180,360x270,480x360,540x405,640x480,720x540,1080x810,1280x960,1440x1080,2560x1920&amp;from=bu&amp;u=lggt0eQA27Mzd90Uw3dectiQk23zhUAa1peuIO6t0c0&amp;cs=807x6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4549" y="4003588"/>
            <a:ext cx="3099785" cy="2324839"/>
          </a:xfrm>
          <a:prstGeom prst="rect">
            <a:avLst/>
          </a:prstGeom>
          <a:noFill/>
        </p:spPr>
      </p:pic>
      <p:pic>
        <p:nvPicPr>
          <p:cNvPr id="1026" name="Picture 2" descr="C:\Users\1\Downloads\ML1ZJpKHip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73297" y="4293973"/>
            <a:ext cx="3418703" cy="2564027"/>
          </a:xfrm>
          <a:prstGeom prst="rect">
            <a:avLst/>
          </a:prstGeom>
          <a:noFill/>
        </p:spPr>
      </p:pic>
      <p:pic>
        <p:nvPicPr>
          <p:cNvPr id="1027" name="Picture 3" descr="C:\Users\1\Downloads\UrSVU9M-Bq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49729" y="1507524"/>
            <a:ext cx="3542271" cy="2656703"/>
          </a:xfrm>
          <a:prstGeom prst="rect">
            <a:avLst/>
          </a:prstGeom>
          <a:noFill/>
        </p:spPr>
      </p:pic>
      <p:pic>
        <p:nvPicPr>
          <p:cNvPr id="1028" name="Picture 4" descr="C:\Users\1\Downloads\3pb30WGns9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32214" y="1376595"/>
            <a:ext cx="3015048" cy="2261286"/>
          </a:xfrm>
          <a:prstGeom prst="rect">
            <a:avLst/>
          </a:prstGeom>
          <a:noFill/>
        </p:spPr>
      </p:pic>
      <p:pic>
        <p:nvPicPr>
          <p:cNvPr id="9" name="Picture 1" descr="C:\Users\1\Desktop\камера 24 чыл\IMG_20240118_165232.jpg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089498"/>
            <a:ext cx="3579779" cy="268483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91829" y="-1"/>
            <a:ext cx="8754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                                          Работа с родителями</a:t>
            </a:r>
            <a:endParaRPr lang="ru-RU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89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7E909D-3D5C-473D-A063-6CA4462FD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82" y="1"/>
            <a:ext cx="8534400" cy="6858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Профориентационный минимум</a:t>
            </a:r>
          </a:p>
        </p:txBody>
      </p:sp>
      <p:pic>
        <p:nvPicPr>
          <p:cNvPr id="34818" name="Picture 2" descr="https://sun9-1.userapi.com/s/v1/ig2/0mcGGFIh6-tjVaZ0BdfR6mNDOwY9xwzX_vHY7HUDp2Lu4pm7Jn9QNO6D93Lzr5qk8SdVuK3UYda2L-jShJA5MDSG.jpg?quality=95&amp;as=32x24,48x36,72x54,108x81,160x120,240x180,360x270,480x360,540x405,640x480,720x540,1080x810,1280x960,1440x1080,2560x1920&amp;from=bu&amp;u=tb7FtYBJV6B9TcdlLXOkM6RsFXJxdqKaEktjFFjpTt0&amp;cs=807x6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110" y="1035745"/>
            <a:ext cx="5187756" cy="3890817"/>
          </a:xfrm>
          <a:prstGeom prst="rect">
            <a:avLst/>
          </a:prstGeom>
          <a:noFill/>
        </p:spPr>
      </p:pic>
      <p:pic>
        <p:nvPicPr>
          <p:cNvPr id="34820" name="Picture 4" descr="https://sun9-49.userapi.com/s/v1/ig2/MmdVc-xPq5laBnBCu_7biO_BZOIhoJKBqUxDx3LKkmM84sQMJyWOmzS5Kd7OPiZI0vC3PVTUs3LxmW-YXPIf1V0t.jpg?quality=95&amp;as=32x24,48x36,72x54,108x81,160x120,240x180,360x270,480x360,540x405,640x480,720x540,1080x810,1280x960,1440x1080,2560x1920&amp;from=bu&amp;u=Cts-2BDwBCDUEbn5yh-fwqDXtTCowlZMzxu2zJQjSpI&amp;cs=604x4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80716" y="1007706"/>
            <a:ext cx="5150498" cy="38628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18404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13C71D-5F29-4C93-A9D0-11FB8A857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9507" y="201612"/>
            <a:ext cx="4856650" cy="1507067"/>
          </a:xfrm>
        </p:spPr>
        <p:txBody>
          <a:bodyPr/>
          <a:lstStyle/>
          <a:p>
            <a:pPr algn="ctr"/>
            <a:r>
              <a:rPr lang="ru-RU" b="1" dirty="0"/>
              <a:t>«Волонтерская деятельность»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="" xmlns:a16="http://schemas.microsoft.com/office/drawing/2014/main" id="{719A1013-F5C5-4DD5-81EF-82DF9B3A15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1797919"/>
            <a:ext cx="58263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https://edu.dobro.ru/?ysclid=llxy1owscz372858074</a:t>
            </a:r>
            <a:endParaRPr lang="ru-RU" dirty="0"/>
          </a:p>
        </p:txBody>
      </p:sp>
      <p:pic>
        <p:nvPicPr>
          <p:cNvPr id="5" name="Рисунок 6">
            <a:extLst>
              <a:ext uri="{FF2B5EF4-FFF2-40B4-BE49-F238E27FC236}">
                <a16:creationId xmlns="" xmlns:a16="http://schemas.microsoft.com/office/drawing/2014/main" id="{9D1379F7-8AF0-4105-A546-4BF80A7C6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79" y="40175"/>
            <a:ext cx="59340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4">
            <a:extLst>
              <a:ext uri="{FF2B5EF4-FFF2-40B4-BE49-F238E27FC236}">
                <a16:creationId xmlns="" xmlns:a16="http://schemas.microsoft.com/office/drawing/2014/main" id="{1A7C2120-9BEA-4EA3-8B99-F4FBAA86A2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091967" y="3078650"/>
            <a:ext cx="7037754" cy="3693571"/>
          </a:xfrm>
        </p:spPr>
      </p:pic>
      <p:pic>
        <p:nvPicPr>
          <p:cNvPr id="32770" name="Picture 2" descr="https://sun9-60.userapi.com/s/v1/ig2/3-Nih2_2JEW17KEi24xmQBLzMNtcjDVB9LUjNUqwqYVm-6j7RsogGO7lR2KrxyaKeQmMvV-acJ0zbk7S81QpqkoN.jpg?quality=95&amp;crop=0,0,1199,1598&amp;as=32x43,48x64,72x96,108x144,160x213,240x320,360x480,480x640,540x720,640x853,720x960,1080x1439,1199x1598&amp;from=bu&amp;cs=1080x1439"/>
          <p:cNvPicPr>
            <a:picLocks noChangeAspect="1" noChangeArrowheads="1"/>
          </p:cNvPicPr>
          <p:nvPr/>
        </p:nvPicPr>
        <p:blipFill>
          <a:blip r:embed="rId4" cstate="print"/>
          <a:srcRect t="17806" r="4783" b="31253"/>
          <a:stretch>
            <a:fillRect/>
          </a:stretch>
        </p:blipFill>
        <p:spPr bwMode="auto">
          <a:xfrm>
            <a:off x="279918" y="3284376"/>
            <a:ext cx="2094336" cy="1492898"/>
          </a:xfrm>
          <a:prstGeom prst="rect">
            <a:avLst/>
          </a:prstGeom>
          <a:noFill/>
        </p:spPr>
      </p:pic>
      <p:pic>
        <p:nvPicPr>
          <p:cNvPr id="17410" name="Picture 2" descr="https://sun4-21.userapi.com/impg/Vl6EhkYMTKn_WYlGXHeJrDzoJ6Eiw3AE3EUUAA/bB6lkcPUO-I.jpg?size=1280x960&amp;quality=95&amp;sign=2c8e50eef3e2eda6ead5425149f8f5a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7473" y="3228391"/>
            <a:ext cx="2189584" cy="1642188"/>
          </a:xfrm>
          <a:prstGeom prst="rect">
            <a:avLst/>
          </a:prstGeom>
          <a:noFill/>
        </p:spPr>
      </p:pic>
      <p:pic>
        <p:nvPicPr>
          <p:cNvPr id="17412" name="Picture 4" descr="https://sun9-51.userapi.com/impg/V4FRJfMjJegzLSESWSpeCmXM-vZDX9yaNpvvUg/ZWQx0-_PkVk.jpg?size=1280x960&amp;quality=95&amp;sign=ce37bce47220dcccb34d7b63ddd78a1e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977" y="4963886"/>
            <a:ext cx="2015413" cy="1511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34548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8625" y="0"/>
            <a:ext cx="10365861" cy="8440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b="1" dirty="0"/>
              <a:t>Модуль «Ключевые общешкольные дела»</a:t>
            </a:r>
            <a:endParaRPr lang="ru-RU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792D07F9-16FA-4058-A67A-DA31C91E878D}"/>
              </a:ext>
            </a:extLst>
          </p:cNvPr>
          <p:cNvSpPr/>
          <p:nvPr/>
        </p:nvSpPr>
        <p:spPr>
          <a:xfrm>
            <a:off x="7447085" y="5840261"/>
            <a:ext cx="469509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9698" name="Picture 2" descr="https://sun9-2.userapi.com/impg/Rbj_L8stpsSremRKx9duFCtfJGY0eshV8lN9OA/Uxi4oqz6zyc.jpg?size=720x522&amp;quality=95&amp;sign=a8d510b4473536f594209aace13f490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9101" y="2761641"/>
            <a:ext cx="2183363" cy="1582938"/>
          </a:xfrm>
          <a:prstGeom prst="rect">
            <a:avLst/>
          </a:prstGeom>
          <a:noFill/>
        </p:spPr>
      </p:pic>
      <p:pic>
        <p:nvPicPr>
          <p:cNvPr id="29700" name="Picture 4" descr="https://sun9-41.userapi.com/s/v1/ig2/BaN4T2DlIgA4NqXDSaZ0CDBlSQqPg_V67rgTQLjVmCJg3lNQl6bbCisCQLN9TG88dUmRlQV3Cv-RT5OJGyxYa0Za.jpg?quality=95&amp;as=32x24,48x36,72x53,108x80,160x119,240x178,360x267,480x356,540x400,640x474,720x534,1080x801,1280x949,1440x1067,1600x1186&amp;from=bu&amp;u=2wGr1rtpzjCLtWR72PVpkuBgsFROa_uGFVk-39_Pe4M&amp;cs=604x4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3851" y="4814596"/>
            <a:ext cx="2288173" cy="1694679"/>
          </a:xfrm>
          <a:prstGeom prst="rect">
            <a:avLst/>
          </a:prstGeom>
          <a:noFill/>
        </p:spPr>
      </p:pic>
      <p:pic>
        <p:nvPicPr>
          <p:cNvPr id="29702" name="Picture 6" descr="https://sun9-79.userapi.com/s/v1/ig2/gpx0g8sjKXJZe0in8UE-gJgLvy8zFtNmIBdLPltiiCJdQAh0ZWyuvTvtljvmHf-KFmecTegcr7Sw7X9YGktGbDlh.jpg?quality=95&amp;as=32x18,48x27,72x40,108x61,160x90,240x135,360x202,480x270,540x304,640x360,720x405,1080x607,1280x720,1440x810,2560x1440&amp;from=bu&amp;u=dNA-j3bWtrGnfrEaWj7PZX3D7UxJ3sw7M7zXsoDE3kM&amp;cs=604x3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5" y="1135416"/>
            <a:ext cx="2481942" cy="1396093"/>
          </a:xfrm>
          <a:prstGeom prst="rect">
            <a:avLst/>
          </a:prstGeom>
          <a:noFill/>
        </p:spPr>
      </p:pic>
      <p:pic>
        <p:nvPicPr>
          <p:cNvPr id="29704" name="Picture 8" descr="https://sun9-32.userapi.com/impg/6Mk6iTIRp6b6T2PdpXO1mEzW_fLnjv-8jGdLmg/jGdsijyECRo.jpg?size=1280x960&amp;quality=95&amp;sign=b746aaadb7e51a8bb9e84a5b10078d0f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530" y="2724588"/>
            <a:ext cx="2313926" cy="1735445"/>
          </a:xfrm>
          <a:prstGeom prst="rect">
            <a:avLst/>
          </a:prstGeom>
          <a:noFill/>
        </p:spPr>
      </p:pic>
      <p:pic>
        <p:nvPicPr>
          <p:cNvPr id="29706" name="Picture 10" descr="https://sun9-38.userapi.com/s/v1/ig2/_2LEsYpJ_MCUkvw4sIMVq16-yVV3_nRyQ5PpE_8k-AdvRl0QkBUiUGvcEO_nu5CfIeZP6fijy1Iu4doyY-EGv5Wy.jpg?quality=95&amp;as=32x24,48x36,72x54,108x81,160x120,240x180,360x270,480x360,540x405,640x480,720x540,1080x810,1280x960,1440x1080,2560x1920&amp;from=bu&amp;u=c7Brp_rnchy_wN0f0RXmfDvrBNUaziCz-FshNio2cU8&amp;cs=807x6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16425" y="1097467"/>
            <a:ext cx="2156990" cy="1617743"/>
          </a:xfrm>
          <a:prstGeom prst="rect">
            <a:avLst/>
          </a:prstGeom>
          <a:noFill/>
        </p:spPr>
      </p:pic>
      <p:pic>
        <p:nvPicPr>
          <p:cNvPr id="29708" name="Picture 12" descr="https://sun9-59.userapi.com/impg/cZZuxNWARR88TggNu1qmN8OOCLyScONFHElTbA/wBBypt_vRHY.jpg?size=1280x576&amp;quality=95&amp;sign=d5cc5eed131a3c4c3a56381c3318d7f8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1582" y="1101013"/>
            <a:ext cx="1942907" cy="1530220"/>
          </a:xfrm>
          <a:prstGeom prst="rect">
            <a:avLst/>
          </a:prstGeom>
          <a:noFill/>
        </p:spPr>
      </p:pic>
      <p:pic>
        <p:nvPicPr>
          <p:cNvPr id="29710" name="Picture 14" descr="https://sun9-75.userapi.com/impg/P44bgOxz6rEsUf-_f2HuWtfo7-kGwTZ8_5k36A/0cSQbdhHmqI.jpg?size=1280x960&amp;quality=95&amp;sign=4103078dd528691837bbc1369cbd6ca0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44214" y="2851117"/>
            <a:ext cx="2095457" cy="1571593"/>
          </a:xfrm>
          <a:prstGeom prst="rect">
            <a:avLst/>
          </a:prstGeom>
          <a:noFill/>
        </p:spPr>
      </p:pic>
      <p:pic>
        <p:nvPicPr>
          <p:cNvPr id="29712" name="Picture 16" descr="https://sun9-23.userapi.com/impg/IlhywfT83cVhD9oYgjIQ2hg_nGiXlMwh6Fm_7w/hR76CFjt0ts.jpg?size=1280x960&amp;quality=95&amp;sign=8f00c19c45d285952017679aaf5e5d3b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21605" y="4924103"/>
            <a:ext cx="2120338" cy="1590254"/>
          </a:xfrm>
          <a:prstGeom prst="rect">
            <a:avLst/>
          </a:prstGeom>
          <a:noFill/>
        </p:spPr>
      </p:pic>
      <p:pic>
        <p:nvPicPr>
          <p:cNvPr id="29714" name="Picture 18" descr="https://sun9-28.userapi.com/impg/OP3BJPKLXt_T1bhrrjGsQRltHq4xzvFrANpk_Q/jl_5silecxU.jpg?size=1280x960&amp;quality=95&amp;sign=08b351548504c21a1a09286d6387089f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67134" y="4833257"/>
            <a:ext cx="2158546" cy="1758869"/>
          </a:xfrm>
          <a:prstGeom prst="rect">
            <a:avLst/>
          </a:prstGeom>
          <a:noFill/>
        </p:spPr>
      </p:pic>
      <p:pic>
        <p:nvPicPr>
          <p:cNvPr id="29716" name="Picture 20" descr="https://sun9-43.userapi.com/impg/9i9BmD4VgQ2Smpz976iIm00VUTdjYJ839UOJZw/4lMWhvZbK5c.jpg?size=1280x960&amp;quality=95&amp;sign=c74d232f70073919ffc7894473364fdf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58411" y="4939019"/>
            <a:ext cx="2071332" cy="1553499"/>
          </a:xfrm>
          <a:prstGeom prst="rect">
            <a:avLst/>
          </a:prstGeom>
          <a:noFill/>
        </p:spPr>
      </p:pic>
      <p:pic>
        <p:nvPicPr>
          <p:cNvPr id="29718" name="Picture 22" descr="https://sun9-51.userapi.com/impg/0pt8bEuw5k_nwGqgk-BipHHOs34GblYlzrivfA/x5G0zISA6Rs.jpg?size=1280x690&amp;quality=96&amp;sign=871a9eaa649c545e199f0a971e9ae4d8&amp;type=album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67363" y="1244923"/>
            <a:ext cx="2017359" cy="1344223"/>
          </a:xfrm>
          <a:prstGeom prst="rect">
            <a:avLst/>
          </a:prstGeom>
          <a:noFill/>
        </p:spPr>
      </p:pic>
      <p:pic>
        <p:nvPicPr>
          <p:cNvPr id="29720" name="Picture 24" descr="https://sun9-16.userapi.com/impg/Y1P2rIvFGcWmgsg605VBQCgsE1xXHJ2I7k_H8g/aHqfjGrT8bE.jpg?size=1280x960&amp;quality=95&amp;sign=001aa1f631457bad6d563cb7b753933b&amp;type=album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90353" y="2939887"/>
            <a:ext cx="1915950" cy="1436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5528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un9-29.userapi.com/s/v1/ig2/kstqSiIC-iKU_SIayfYPXvEPc1lPxLw7_SgpyqoXjLTTDvRG7sMhuuI-EBoTNZVyBzX8LPXzuSPYnIOcaSZct8Z9.jpg?quality=96&amp;as=32x24,48x36,72x54,108x81,160x120,240x180,360x270,480x360,540x405,640x480,720x540,1080x810,1280x960&amp;from=bu&amp;u=x7RIuU5TerpicNt0OUZd0K_em8YQuGYcGGDqe6CbUjQ&amp;cs=807x605"/>
          <p:cNvPicPr>
            <a:picLocks noChangeAspect="1" noChangeArrowheads="1"/>
          </p:cNvPicPr>
          <p:nvPr/>
        </p:nvPicPr>
        <p:blipFill>
          <a:blip r:embed="rId2"/>
          <a:srcRect r="-1290" b="39033"/>
          <a:stretch>
            <a:fillRect/>
          </a:stretch>
        </p:blipFill>
        <p:spPr bwMode="auto">
          <a:xfrm>
            <a:off x="503183" y="0"/>
            <a:ext cx="5001878" cy="2258008"/>
          </a:xfrm>
          <a:prstGeom prst="rect">
            <a:avLst/>
          </a:prstGeom>
          <a:noFill/>
        </p:spPr>
      </p:pic>
      <p:pic>
        <p:nvPicPr>
          <p:cNvPr id="28676" name="Picture 4" descr="https://sun9-4.userapi.com/s/v1/ig2/qGdOuOEVnsDEMa-vHL9tEsNNVzAoiLWjesRAEm05s0Rak8w4vOYAvED-DmjIyclZoc4UJ4h6Wansiu-Qg5wJZ8qm.jpg?quality=95&amp;as=32x24,48x36,72x54,108x81,160x120,240x180,360x270,480x360,540x405,640x480,720x540,1080x810,1280x960,1440x1080,2560x1920&amp;from=bu&amp;u=m8hD3WFEyhA1SQNXCqtz5KyKhkIlSMoR2pief5D-czw&amp;cs=807x6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5420" y="223935"/>
            <a:ext cx="3060440" cy="2295330"/>
          </a:xfrm>
          <a:prstGeom prst="rect">
            <a:avLst/>
          </a:prstGeom>
          <a:noFill/>
        </p:spPr>
      </p:pic>
      <p:pic>
        <p:nvPicPr>
          <p:cNvPr id="28678" name="Picture 6" descr="https://sun9-30.userapi.com/impg/k8NH_umknESxJQ0HTL4M6k0CrFGCrVOHw9EoJQ/0PGw0636F-8.jpg?size=1280x960&amp;quality=96&amp;sign=2a99a2d54238adac27c02b0e904bca4a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345" y="2444621"/>
            <a:ext cx="4976325" cy="3732244"/>
          </a:xfrm>
          <a:prstGeom prst="rect">
            <a:avLst/>
          </a:prstGeom>
          <a:noFill/>
        </p:spPr>
      </p:pic>
      <p:pic>
        <p:nvPicPr>
          <p:cNvPr id="5" name="Picture 2" descr="https://sun9-74.userapi.com/s/v1/ig2/CrPZTSXj2-rQJ5AKM6vPjFcDSHYDvNvIZhc5_Kt3sd1R8GsIeqeNPp0ARrDCdUXfL3qwJfadI8sKfWeqyBTBXwEY.jpg?quality=95&amp;as=32x43,48x64,72x96,108x144,160x213,240x320,360x480,480x640,540x720,640x853,720x960,1080x1440,1280x1707,1440x1920,1920x2560&amp;from=bu&amp;u=BltGJRBUVo4lgnH4rWPcHhp3LHnbSypgCJdfxTp3k7c&amp;cs=605x8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27771" y="2500604"/>
            <a:ext cx="1990466" cy="2652919"/>
          </a:xfrm>
          <a:prstGeom prst="rect">
            <a:avLst/>
          </a:prstGeom>
          <a:noFill/>
        </p:spPr>
      </p:pic>
      <p:pic>
        <p:nvPicPr>
          <p:cNvPr id="6" name="Picture 4" descr="https://sun9-33.userapi.com/s/v1/ig2/djqJb1c4wI01yskkwF4z1_EuYsxy8usL-_Fj78mZhay9PcHMSEM2C6Q0viXqMZTOHV9HlBDg5dRpABrmJC-Sm6aN.jpg?quality=95&amp;as=32x24,48x36,72x54,108x81,160x120,240x180,360x270,480x360,540x405,640x480,720x540,1080x810,1280x960,1440x1080,2560x1920&amp;from=bu&amp;u=g8Fka2QluWHeK7PFjpYmoGqWnx19rnKxsW0gnUy4TcI&amp;cs=807x60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41715" y="2323937"/>
            <a:ext cx="3818510" cy="2863883"/>
          </a:xfrm>
          <a:prstGeom prst="rect">
            <a:avLst/>
          </a:prstGeom>
          <a:noFill/>
        </p:spPr>
      </p:pic>
      <p:pic>
        <p:nvPicPr>
          <p:cNvPr id="7" name="Picture 2" descr="https://sun9-37.userapi.com/s/v1/ig2/ykZIc0c7ervPS11o4NHC-ezFHWWcjiD8q1j1eczPC9jO2trkMzJDvFjDd-qq5RC2mv6o8pCB_Eledgq8rnkVAyzH.jpg?quality=95&amp;as=32x24,48x36,72x54,108x81,160x120,240x180,360x270,480x360,540x405,640x480,720x540,1080x810,1280x960,1440x1080,2560x1920&amp;from=bu&amp;u=3yhnj96AfMhd-knniargVFh5PWQedCgzppZ7XyVubiY&amp;cs=807x6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42257" y="0"/>
            <a:ext cx="3035558" cy="2276669"/>
          </a:xfrm>
          <a:prstGeom prst="rect">
            <a:avLst/>
          </a:prstGeom>
          <a:noFill/>
        </p:spPr>
      </p:pic>
      <p:pic>
        <p:nvPicPr>
          <p:cNvPr id="15362" name="Picture 2" descr="https://sun9-23.userapi.com/impg/_x4U8cJBlujzNwmYe4F0XDboW4Ln3jEzJLELVA/wpdMQXpzG3s.jpg?size=1280x960&amp;quality=95&amp;sign=bc32e9a1c5c598280836253bb64e8ace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45420" y="4810547"/>
            <a:ext cx="2289174" cy="17168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76244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4121" y="131885"/>
            <a:ext cx="8534400" cy="89732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Модуль «Самоуправление»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 descr="https://sun9-9.userapi.com/impg/MDsjoKRUzentG5lLFuwYhxus3Rr9yfNGLwALxA/WE-ZKzliCDU.jpg?size=1280x960&amp;quality=95&amp;sign=52f7500f59a53c3bf2162f8732b1d5fd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38599" y="3807553"/>
            <a:ext cx="4067262" cy="3050447"/>
          </a:xfrm>
          <a:prstGeom prst="rect">
            <a:avLst/>
          </a:prstGeom>
          <a:noFill/>
        </p:spPr>
      </p:pic>
      <p:pic>
        <p:nvPicPr>
          <p:cNvPr id="12292" name="Picture 4" descr="https://sun9-40.userapi.com/impg/tvclBj_kbEII-niC0HVNddSMlcuRSI1-hHKUqg/13DVQHzY6Ws.jpg?size=810x1080&amp;quality=95&amp;sign=bfe0dd3505d36baa9f6d687c3090ff4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3652" y="729044"/>
            <a:ext cx="2879785" cy="3839714"/>
          </a:xfrm>
          <a:prstGeom prst="rect">
            <a:avLst/>
          </a:prstGeom>
          <a:noFill/>
        </p:spPr>
      </p:pic>
      <p:pic>
        <p:nvPicPr>
          <p:cNvPr id="12294" name="Picture 6" descr="https://sun9-14.userapi.com/impg/YFdjzIcUUE5rNZM9R00Njj0pysaxwo1FnGyzQg/-RO7cfgnhtk.jpg?size=810x1080&amp;quality=95&amp;sign=6d159d7917c856339b9f1eb3ca892d0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6982" y="778431"/>
            <a:ext cx="2815995" cy="3754658"/>
          </a:xfrm>
          <a:prstGeom prst="rect">
            <a:avLst/>
          </a:prstGeom>
          <a:noFill/>
        </p:spPr>
      </p:pic>
      <p:pic>
        <p:nvPicPr>
          <p:cNvPr id="12296" name="Picture 8" descr="https://sun9-47.userapi.com/impg/HQIZYRzCKN6KeUaNJUl4Pl3TuRUvHBSQrPPF-Q/bgMsbZ_CF7k.jpg?size=810x1080&amp;quality=95&amp;sign=fae39d205fd1c78a245e48623e76523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51778" y="733789"/>
            <a:ext cx="2970179" cy="39602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9536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3828" y="-397464"/>
            <a:ext cx="8534400" cy="1507067"/>
          </a:xfrm>
        </p:spPr>
        <p:txBody>
          <a:bodyPr/>
          <a:lstStyle/>
          <a:p>
            <a:pPr algn="ctr"/>
            <a:r>
              <a:rPr lang="ru-RU" altLang="ru-RU" b="1" cap="none" dirty="0">
                <a:ln>
                  <a:noFill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Модуль </a:t>
            </a:r>
            <a:r>
              <a:rPr lang="ru-RU" altLang="ru-RU" b="1" cap="none" dirty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altLang="ru-RU" b="1" cap="none" dirty="0">
                <a:ln>
                  <a:noFill/>
                </a:ln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Классное руководство</a:t>
            </a:r>
            <a:r>
              <a:rPr lang="ru-RU" altLang="ru-RU" b="1" cap="none" dirty="0">
                <a:ln>
                  <a:noFill/>
                </a:ln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23554" name="Picture 2" descr="https://sun9-25.userapi.com/s/v1/if2/_LB4YcUmCYP3IKEbL27kOLE_5njNiyTafOu0X4RiZ3gnipIGZiWSJYvb-_uVhhGN9sJjnpL5qDHC15tEagypGWdN.jpg?quality=95&amp;as=32x18,48x28,72x42,108x62,160x92,240x139,360x208,480x277,540x312,640x370,666x385&amp;from=bu&amp;cs=666x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6861" y="846475"/>
            <a:ext cx="4862881" cy="2811126"/>
          </a:xfrm>
          <a:prstGeom prst="rect">
            <a:avLst/>
          </a:prstGeom>
          <a:noFill/>
        </p:spPr>
      </p:pic>
      <p:pic>
        <p:nvPicPr>
          <p:cNvPr id="23556" name="Picture 4" descr="https://sun9-11.userapi.com/s/v1/if2/fnZUMAELdWKSN9WJUsKIDV9FriDV-qEtSB2e3jCF4xo5MrggOeV5YRwjsmsVIhxK0uzvzuXwhBrlBqIUrdNZhyw5.jpg?quality=95&amp;as=32x27,48x40,72x60,108x90,160x133,240x200,360x300,480x400,540x450,640x533,720x600&amp;from=bu&amp;cs=720x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8774" y="875490"/>
            <a:ext cx="3278152" cy="2731793"/>
          </a:xfrm>
          <a:prstGeom prst="rect">
            <a:avLst/>
          </a:prstGeom>
          <a:noFill/>
        </p:spPr>
      </p:pic>
      <p:pic>
        <p:nvPicPr>
          <p:cNvPr id="23558" name="Picture 6" descr="https://sun9-3.userapi.com/s/v1/if2/KKmdawIkgZl9xX0dzKvLAKjVZmEkOWhh5J8FvrYqJe32nChPxGAOoHH2cK-zE6-bVwZwUK0wlFHfvHxCcgD69rKd.jpg?quality=95&amp;as=32x24,48x36,72x53,108x80,160x119,240x178,360x267,480x356,540x400,640x474,720x534,1080x801,1280x949,1440x1068,2560x1898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1412" y="3661015"/>
            <a:ext cx="3787233" cy="2807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1385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35658"/>
          </a:xfrm>
        </p:spPr>
        <p:txBody>
          <a:bodyPr/>
          <a:lstStyle/>
          <a:p>
            <a:r>
              <a:rPr lang="ru-RU" dirty="0" smtClean="0"/>
              <a:t>Трудовое воспитание</a:t>
            </a:r>
            <a:endParaRPr lang="ru-RU" dirty="0"/>
          </a:p>
        </p:txBody>
      </p:sp>
      <p:pic>
        <p:nvPicPr>
          <p:cNvPr id="4" name="Picture 2" descr="C:\Users\1\Downloads\1x6WdeobSlF-taUAgd5U1NLmSRDQBamwYZsq_oXyiUpP90JQFyp77hSGHx251Tyf-hMy5HNbET1_YppDPxhai9W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087" y="1419963"/>
            <a:ext cx="3218464" cy="2412735"/>
          </a:xfrm>
          <a:prstGeom prst="rect">
            <a:avLst/>
          </a:prstGeom>
          <a:noFill/>
        </p:spPr>
      </p:pic>
      <p:pic>
        <p:nvPicPr>
          <p:cNvPr id="22530" name="Picture 2" descr="https://sun9-23.userapi.com/s/v1/if2/wXwEouHd-ZdA-8UBNtRDdrvIZFaaRIsgZTVhab5ApvH_py-b2JCgyuhFlsvg1TUqgwimSBxL0fVs-JlGHS65RP7s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391" y="4066163"/>
            <a:ext cx="3398195" cy="2548646"/>
          </a:xfrm>
          <a:prstGeom prst="rect">
            <a:avLst/>
          </a:prstGeom>
          <a:noFill/>
        </p:spPr>
      </p:pic>
      <p:pic>
        <p:nvPicPr>
          <p:cNvPr id="22532" name="Picture 4" descr="https://sun9-69.userapi.com/s/v1/if2/4sq9hBk7glcY7NUIa1MDTPfH4csgKjtdxtKz5RkkNmaiKDkPc5ZpmS8bidBYixOjIn6K-gtz4A2WVm4aToyS9APf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9081" y="1395969"/>
            <a:ext cx="3125752" cy="2344315"/>
          </a:xfrm>
          <a:prstGeom prst="rect">
            <a:avLst/>
          </a:prstGeom>
          <a:noFill/>
        </p:spPr>
      </p:pic>
      <p:pic>
        <p:nvPicPr>
          <p:cNvPr id="22534" name="Picture 6" descr="https://sun9-54.userapi.com/s/v1/if2/ZuPxIsY0efcfN1C1RLdxOHQNDYk6LfzkgJElYYRz5QutIX6szBWGy8a87ccTk_cRtpprAUs7Dsd2IPBUPgWk6POW.jpg?quality=95&amp;as=32x18,48x27,72x40,108x61,160x90,240x135,360x202,480x270,540x304,640x360,720x405,1080x607,1280x720,1440x810,2560x1440&amp;from=bu&amp;cs=1280x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75845" y="4046706"/>
            <a:ext cx="3837023" cy="2373550"/>
          </a:xfrm>
          <a:prstGeom prst="rect">
            <a:avLst/>
          </a:prstGeom>
          <a:noFill/>
        </p:spPr>
      </p:pic>
      <p:pic>
        <p:nvPicPr>
          <p:cNvPr id="22536" name="Picture 8" descr="https://sun9-28.userapi.com/s/v1/if2/I8OVSjmoSrUk8nHNICNejVFY-s7NFedKs7bQX0XVwc53fBCH-TyB97nbsMWavFnrNti-c9-iUSx8xGEA51Ae91at.jpg?quality=95&amp;as=32x24,48x36,72x54,108x81,160x120,240x180,360x270,480x360,540x405,640x480,720x540,1080x810,1280x960,1440x1080,2560x1920&amp;from=bu&amp;cs=1280x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5029" y="1498060"/>
            <a:ext cx="2801565" cy="2101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462" y="108113"/>
            <a:ext cx="10867292" cy="56889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Реализация модуля  «Курсы внеурочной деятельности»</a:t>
            </a:r>
            <a:endParaRPr lang="ru-RU" sz="2400" dirty="0"/>
          </a:p>
        </p:txBody>
      </p:sp>
      <p:pic>
        <p:nvPicPr>
          <p:cNvPr id="8194" name="Picture 2" descr="https://sun9-66.userapi.com/impg/x_X8g1MtFrCwRq_uk1r3h-8L5UIV_V-sRMxrvQ/sWWuBoffDEg.jpg?size=1280x576&amp;quality=95&amp;sign=e83b045a4c88e52f093580aea6e11f4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897" y="954055"/>
            <a:ext cx="5219959" cy="2348982"/>
          </a:xfrm>
          <a:prstGeom prst="rect">
            <a:avLst/>
          </a:prstGeom>
          <a:noFill/>
        </p:spPr>
      </p:pic>
      <p:pic>
        <p:nvPicPr>
          <p:cNvPr id="8196" name="Picture 4" descr="https://sun9-78.userapi.com/impg/BGgS15Tmq6t8FuOeIeHyUJA91SDpC4F8IkL6UQ/MqZ5tNzGyjg.jpg?size=1280x960&amp;quality=95&amp;sign=6314829fc22adb2c2b3f3ce79eac078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7277" y="1059641"/>
            <a:ext cx="4036223" cy="3027168"/>
          </a:xfrm>
          <a:prstGeom prst="rect">
            <a:avLst/>
          </a:prstGeom>
          <a:noFill/>
        </p:spPr>
      </p:pic>
      <p:pic>
        <p:nvPicPr>
          <p:cNvPr id="8198" name="Picture 6" descr="https://sun9-49.userapi.com/impg/3NWd1Th9-wcS6zDv4OXxXhFHBWrr8U-ovKq-LA/fwWPv4b345A.jpg?size=810x1080&amp;quality=95&amp;sign=7b4feb1d4e7d279c473a8f2cd091dd0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0812" y="3637350"/>
            <a:ext cx="1875453" cy="25006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36162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sun9-23.userapi.com/s/v1/ig2/6VpINHLR--aVs5scf1dTqvFks3zat029rNfhQeTBUfxsmbCqZO_6lDWvDXzzjznZ-VW_OQUeQSfTxHyqB3IML3SO.jpg?quality=95&amp;as=32x24,48x36,72x54,108x81,160x120,240x180,360x270,480x360,540x405,640x480,720x540,1080x810,1280x960,1440x1080,2560x1920&amp;from=bu&amp;u=gv8_Je_8xyZBawBEzbl9Dbt0kg0tc1As80csd8qGfUA&amp;cs=807x60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9347" y="-1576258"/>
            <a:ext cx="10287000" cy="77152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6097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1410335"/>
            <a:ext cx="12192000" cy="5447665"/>
            <a:chOff x="0" y="1410530"/>
            <a:chExt cx="12192000" cy="54476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5149" y="1410530"/>
              <a:ext cx="4556850" cy="544746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66031"/>
              <a:ext cx="6842759" cy="2791968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956610" y="383169"/>
            <a:ext cx="10623493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4000" b="1" dirty="0">
                <a:solidFill>
                  <a:srgbClr val="005392"/>
                </a:solidFill>
              </a:rPr>
              <a:t>ОБЩАЯ ЦЕЛЬ ВОСПИТАНИЯ ОБУЧАЮЩИХСЯ</a:t>
            </a:r>
            <a:endParaRPr lang="ru-RU" sz="4000" spc="-145" dirty="0">
              <a:solidFill>
                <a:srgbClr val="005392"/>
              </a:solidFill>
            </a:endParaRPr>
          </a:p>
        </p:txBody>
      </p:sp>
      <p:grpSp>
        <p:nvGrpSpPr>
          <p:cNvPr id="7" name="object 9"/>
          <p:cNvGrpSpPr/>
          <p:nvPr/>
        </p:nvGrpSpPr>
        <p:grpSpPr>
          <a:xfrm>
            <a:off x="564204" y="1329744"/>
            <a:ext cx="11359186" cy="5223456"/>
            <a:chOff x="4454764" y="1779719"/>
            <a:chExt cx="7961404" cy="5223456"/>
          </a:xfrm>
        </p:grpSpPr>
        <p:sp>
          <p:nvSpPr>
            <p:cNvPr id="10" name="object 10"/>
            <p:cNvSpPr/>
            <p:nvPr/>
          </p:nvSpPr>
          <p:spPr>
            <a:xfrm>
              <a:off x="4726113" y="2087168"/>
              <a:ext cx="7418705" cy="908050"/>
            </a:xfrm>
            <a:custGeom>
              <a:avLst/>
              <a:gdLst/>
              <a:ahLst/>
              <a:cxnLst/>
              <a:rect l="l" t="t" r="r" b="b"/>
              <a:pathLst>
                <a:path w="7418705" h="908050">
                  <a:moveTo>
                    <a:pt x="7267206" y="0"/>
                  </a:moveTo>
                  <a:lnTo>
                    <a:pt x="151265" y="0"/>
                  </a:lnTo>
                  <a:lnTo>
                    <a:pt x="103454" y="7711"/>
                  </a:lnTo>
                  <a:lnTo>
                    <a:pt x="61930" y="29185"/>
                  </a:lnTo>
                  <a:lnTo>
                    <a:pt x="29185" y="61930"/>
                  </a:lnTo>
                  <a:lnTo>
                    <a:pt x="7711" y="103454"/>
                  </a:lnTo>
                  <a:lnTo>
                    <a:pt x="0" y="151265"/>
                  </a:lnTo>
                  <a:lnTo>
                    <a:pt x="0" y="756318"/>
                  </a:lnTo>
                  <a:lnTo>
                    <a:pt x="7711" y="804130"/>
                  </a:lnTo>
                  <a:lnTo>
                    <a:pt x="29185" y="845654"/>
                  </a:lnTo>
                  <a:lnTo>
                    <a:pt x="61930" y="878399"/>
                  </a:lnTo>
                  <a:lnTo>
                    <a:pt x="103454" y="899873"/>
                  </a:lnTo>
                  <a:lnTo>
                    <a:pt x="151265" y="907585"/>
                  </a:lnTo>
                  <a:lnTo>
                    <a:pt x="7267206" y="907585"/>
                  </a:lnTo>
                  <a:lnTo>
                    <a:pt x="7315018" y="899873"/>
                  </a:lnTo>
                  <a:lnTo>
                    <a:pt x="7356542" y="878399"/>
                  </a:lnTo>
                  <a:lnTo>
                    <a:pt x="7389287" y="845654"/>
                  </a:lnTo>
                  <a:lnTo>
                    <a:pt x="7410760" y="804130"/>
                  </a:lnTo>
                  <a:lnTo>
                    <a:pt x="7418472" y="756318"/>
                  </a:lnTo>
                  <a:lnTo>
                    <a:pt x="7418472" y="151265"/>
                  </a:lnTo>
                  <a:lnTo>
                    <a:pt x="7410760" y="103454"/>
                  </a:lnTo>
                  <a:lnTo>
                    <a:pt x="7389287" y="61930"/>
                  </a:lnTo>
                  <a:lnTo>
                    <a:pt x="7356542" y="29185"/>
                  </a:lnTo>
                  <a:lnTo>
                    <a:pt x="7315018" y="7711"/>
                  </a:lnTo>
                  <a:lnTo>
                    <a:pt x="7267206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algn="just"/>
              <a:r>
                <a:rPr lang="ru-RU" sz="2400" b="1" dirty="0">
                  <a:latin typeface="+mn-lt"/>
                  <a:ea typeface="№Е"/>
                  <a:cs typeface="Times New Roman" panose="02020603050405020304" pitchFamily="18" charset="0"/>
                </a:rPr>
                <a:t>Р</a:t>
              </a:r>
              <a:r>
                <a:rPr lang="ru-RU" sz="2400" b="1" dirty="0">
                  <a:effectLst/>
                  <a:latin typeface="+mn-lt"/>
                  <a:ea typeface="Times New Roman" panose="02020603050405020304" pitchFamily="18" charset="0"/>
                </a:rPr>
                <a:t>азвитие</a:t>
              </a:r>
              <a:r>
                <a:rPr lang="ru-RU" sz="2400" dirty="0">
                  <a:effectLst/>
                  <a:latin typeface="+mn-lt"/>
                  <a:ea typeface="Times New Roman" panose="02020603050405020304" pitchFamily="18" charset="0"/>
                </a:rPr>
                <a:t> личности, создание условий для самоопределения и социализации на основе социокультурных, духовно- нравственных ценностей и принятых в российском обществе правил и норм поведения в интересах человека, семьи, общества и государства, </a:t>
              </a:r>
              <a:r>
                <a:rPr lang="ru-RU" sz="2400" b="1" dirty="0">
                  <a:effectLst/>
                  <a:latin typeface="+mn-lt"/>
                  <a:ea typeface="Times New Roman" panose="02020603050405020304" pitchFamily="18" charset="0"/>
                </a:rPr>
                <a:t>формирование</a:t>
              </a:r>
              <a:r>
                <a:rPr lang="ru-RU" sz="2400" dirty="0">
                  <a:effectLst/>
                  <a:latin typeface="+mn-lt"/>
                  <a:ea typeface="Times New Roman" panose="02020603050405020304" pitchFamily="18" charset="0"/>
                </a:rPr>
                <a:t> у обучающихся чувства патриотизма, гражданственности, уважения к памяти защитников Отечества и подвигам Героев Отечества, закону и правопорядку, человеку труда и старшему поколению, взаимного уважения, бережного отношения к культурному наследию и традициям многонационального народа Российской Федерации, природе и окружающей среде</a:t>
              </a:r>
              <a:endParaRPr lang="ru-RU" sz="2400" dirty="0">
                <a:latin typeface="+mn-lt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454764" y="1779719"/>
              <a:ext cx="7961404" cy="5223456"/>
            </a:xfrm>
            <a:custGeom>
              <a:avLst/>
              <a:gdLst/>
              <a:ahLst/>
              <a:cxnLst/>
              <a:rect l="l" t="t" r="r" b="b"/>
              <a:pathLst>
                <a:path w="7418705" h="908050">
                  <a:moveTo>
                    <a:pt x="0" y="151267"/>
                  </a:moveTo>
                  <a:lnTo>
                    <a:pt x="7711" y="103454"/>
                  </a:lnTo>
                  <a:lnTo>
                    <a:pt x="29185" y="61930"/>
                  </a:lnTo>
                  <a:lnTo>
                    <a:pt x="61930" y="29185"/>
                  </a:lnTo>
                  <a:lnTo>
                    <a:pt x="103454" y="7711"/>
                  </a:lnTo>
                  <a:lnTo>
                    <a:pt x="151265" y="0"/>
                  </a:lnTo>
                  <a:lnTo>
                    <a:pt x="7267206" y="0"/>
                  </a:lnTo>
                  <a:lnTo>
                    <a:pt x="7315017" y="7711"/>
                  </a:lnTo>
                  <a:lnTo>
                    <a:pt x="7356541" y="29185"/>
                  </a:lnTo>
                  <a:lnTo>
                    <a:pt x="7389286" y="61930"/>
                  </a:lnTo>
                  <a:lnTo>
                    <a:pt x="7410760" y="103454"/>
                  </a:lnTo>
                  <a:lnTo>
                    <a:pt x="7418472" y="151267"/>
                  </a:lnTo>
                  <a:lnTo>
                    <a:pt x="7418472" y="756319"/>
                  </a:lnTo>
                  <a:lnTo>
                    <a:pt x="7410760" y="804131"/>
                  </a:lnTo>
                  <a:lnTo>
                    <a:pt x="7389286" y="845655"/>
                  </a:lnTo>
                  <a:lnTo>
                    <a:pt x="7356541" y="878400"/>
                  </a:lnTo>
                  <a:lnTo>
                    <a:pt x="7315017" y="899874"/>
                  </a:lnTo>
                  <a:lnTo>
                    <a:pt x="7267206" y="907586"/>
                  </a:lnTo>
                  <a:lnTo>
                    <a:pt x="151265" y="907586"/>
                  </a:lnTo>
                  <a:lnTo>
                    <a:pt x="103454" y="899874"/>
                  </a:lnTo>
                  <a:lnTo>
                    <a:pt x="61930" y="878400"/>
                  </a:lnTo>
                  <a:lnTo>
                    <a:pt x="29185" y="845655"/>
                  </a:lnTo>
                  <a:lnTo>
                    <a:pt x="7711" y="804131"/>
                  </a:lnTo>
                  <a:lnTo>
                    <a:pt x="0" y="756319"/>
                  </a:lnTo>
                  <a:lnTo>
                    <a:pt x="0" y="151267"/>
                  </a:lnTo>
                  <a:close/>
                </a:path>
              </a:pathLst>
            </a:custGeom>
            <a:ln w="19050">
              <a:solidFill>
                <a:srgbClr val="FF639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518707-6FD8-4601-A95E-5AAE48B31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331" y="1"/>
            <a:ext cx="9209819" cy="871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Профилактическая </a:t>
            </a:r>
            <a:r>
              <a:rPr lang="ru-RU" b="1" dirty="0" smtClean="0"/>
              <a:t>работа: вечерние рейды</a:t>
            </a:r>
            <a:endParaRPr lang="ru-RU" b="1" dirty="0"/>
          </a:p>
        </p:txBody>
      </p:sp>
      <p:pic>
        <p:nvPicPr>
          <p:cNvPr id="6146" name="Picture 2" descr="https://sun9-78.userapi.com/impg/aC62QTdPUuL9zUa5BMmFi_dOf9Kvn8CEKWuC4A/ra80GTURGY0.jpg?size=1280x960&amp;quality=95&amp;sign=c4cc301732e39d4327984e6b9e33fff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176" y="970383"/>
            <a:ext cx="4117974" cy="3088481"/>
          </a:xfrm>
          <a:prstGeom prst="rect">
            <a:avLst/>
          </a:prstGeom>
          <a:noFill/>
        </p:spPr>
      </p:pic>
      <p:pic>
        <p:nvPicPr>
          <p:cNvPr id="6148" name="Picture 4" descr="https://sun9-71.userapi.com/impg/8alLJuwpsbc_0jKTlSvCXhGs_GST8FAyadK9yw/AbIMWqQW9uE.jpg?size=1280x960&amp;quality=95&amp;sign=7f6eca18134811da6b623eec5c9a713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6480" y="1036003"/>
            <a:ext cx="3813174" cy="2859881"/>
          </a:xfrm>
          <a:prstGeom prst="rect">
            <a:avLst/>
          </a:prstGeom>
          <a:noFill/>
        </p:spPr>
      </p:pic>
      <p:pic>
        <p:nvPicPr>
          <p:cNvPr id="6150" name="Picture 6" descr="https://sun9-75.userapi.com/impg/jSOZjLc9NstTFeRl1nQXBPEsIqFrWtqZPF6rbA/F26heF9S9gs.jpg?size=1280x960&amp;quality=95&amp;sign=3b3b3cc27a00cb02defc03759e6adff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3972584"/>
            <a:ext cx="3173094" cy="2379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1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AC172CA-8E72-4209-9B49-C505A34F6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48" y="51863"/>
            <a:ext cx="10515600" cy="62917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Занятия с педагогом-психологом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https://sun9-4.userapi.com/s/v1/ig2/pw8XPidLJbTvAnObVF9NuubvkVwagu9aiFXs9OxevuiiRW0WjCNX27sflfkQsey2FoTVpTULOLF-QtpBNUq2Qf-u.jpg?quality=95&amp;crop=0,0,2559,1918&amp;as=32x24,48x36,72x54,108x81,160x120,240x180,360x270,480x360,540x405,640x480,720x540,1080x809,1280x959,1440x1079,2559x1918&amp;from=bu&amp;u=sncqIusQLSjGpSStEK4U2wNgBGwwjkGF0T04WXhnBrY&amp;cs=640x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4086" y="885175"/>
            <a:ext cx="3522394" cy="2641795"/>
          </a:xfrm>
          <a:prstGeom prst="rect">
            <a:avLst/>
          </a:prstGeom>
          <a:noFill/>
        </p:spPr>
      </p:pic>
      <p:pic>
        <p:nvPicPr>
          <p:cNvPr id="7172" name="Picture 4" descr="https://sun9-53.userapi.com/s/v1/ig2/lTGIbcZZ5c7bhxULnXJnsB4DZ5ITkqfvkWGpsIf_aF4iDshTf4hFOoHsky1bLToqO11G5Q1CGVyCtzMh4QpQ4Evz.jpg?quality=95&amp;as=32x24,48x36,72x54,108x81,160x120,240x180,360x270,480x360,540x405,640x480,720x540,1080x810,1280x960,1440x1080,1600x1200&amp;from=bu&amp;u=6QsPnRpeAkbdk1znUBaduFdYA3Ne-auAKd3IRy_rK2I&amp;cs=807x6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4437" y="761159"/>
            <a:ext cx="4017563" cy="3013173"/>
          </a:xfrm>
          <a:prstGeom prst="rect">
            <a:avLst/>
          </a:prstGeom>
          <a:noFill/>
        </p:spPr>
      </p:pic>
      <p:pic>
        <p:nvPicPr>
          <p:cNvPr id="7174" name="Picture 6" descr="https://sun9-38.userapi.com/impg/sciBGJKx0iFlVN3KW3ePiTSMxlpdl8W1UGNEwA/wk5RqYupnoU.jpg?size=810x1080&amp;quality=95&amp;sign=b981f1d8e1145e8dd9a32cc9338f7f2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2809" y="4076875"/>
            <a:ext cx="2085844" cy="2781125"/>
          </a:xfrm>
          <a:prstGeom prst="rect">
            <a:avLst/>
          </a:prstGeom>
          <a:noFill/>
        </p:spPr>
      </p:pic>
      <p:pic>
        <p:nvPicPr>
          <p:cNvPr id="7176" name="Picture 8" descr="https://sun9-32.userapi.com/impg/CYctIn09H69BXyuNjbLS5ZKcQ1ucb_1g4jSqWQ/4qbPucXcjQs.jpg?size=1280x960&amp;quality=95&amp;sign=6a8582071fdeff4c8ff49a693d42c2a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852" y="3839499"/>
            <a:ext cx="3315541" cy="2486656"/>
          </a:xfrm>
          <a:prstGeom prst="rect">
            <a:avLst/>
          </a:prstGeom>
          <a:noFill/>
        </p:spPr>
      </p:pic>
      <p:pic>
        <p:nvPicPr>
          <p:cNvPr id="16386" name="Picture 2" descr="https://sun9-57.userapi.com/s/v1/if2/F6w6AMvdKWHQhLds65Bauo34vLBY-fvdMFvwbQLFdSvp9k5plOmGfaTSSLs0FqucFy32Xr3WPOz1b-wILP_8mhlO.jpg?quality=95&amp;as=32x16,48x25,72x37,108x55,160x82,240x123,360x184,480x245,540x276,640x327,720x368,1024x523&amp;from=bu&amp;cs=1024x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5439" y="3977467"/>
            <a:ext cx="4461684" cy="227877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007795" y="875489"/>
            <a:ext cx="40856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8-800-2000-122 детский телефон доверия — это возможность в любой момент получить бесплатную анонимную консультацию профессионального психолога. Психологическую помощь можно получить как на русском, так и на тувинском языках.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2396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8CC08B-D02B-4728-BC8F-9FFBA9377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03" y="70339"/>
            <a:ext cx="11972193" cy="58497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Встречи с представителями правоохранительных органов</a:t>
            </a:r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https://sun9-79.userapi.com/s/v1/if2/9phHRoyiSn0gHjAWmjfyDZK48xhFEfHcodRfSzqek2TYV6PH4u29g3hig__IEERezHuPx3iZRahDycl3G-HJYzGu.jpg?quality=95&amp;as=32x24,48x36,72x54,108x81,160x120,240x180,360x270,480x360,540x405,640x480,720x540,1080x810,1280x960,1440x1080,2560x1920&amp;from=bu&amp;u=DpMbEXKhnsOy0gL2q16z3KbKI9ZEimohWxtRS3lta14&amp;cs=640x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307" y="646552"/>
            <a:ext cx="6096000" cy="4572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459166" y="856034"/>
            <a:ext cx="573283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03 октября 2024 года в МБОУ СОШ </a:t>
            </a:r>
            <a:r>
              <a:rPr lang="ru-RU" sz="2000" dirty="0" err="1" smtClean="0"/>
              <a:t>с.Арыг-Узуу</a:t>
            </a:r>
            <a:r>
              <a:rPr lang="ru-RU" sz="2000" dirty="0" smtClean="0"/>
              <a:t>, была организована встреча с инспектором ПДН МО МВД РФ "</a:t>
            </a:r>
            <a:r>
              <a:rPr lang="ru-RU" sz="2000" dirty="0" err="1" smtClean="0"/>
              <a:t>Улуг-Хемский</a:t>
            </a:r>
            <a:r>
              <a:rPr lang="ru-RU" sz="2000" dirty="0" smtClean="0"/>
              <a:t>" </a:t>
            </a:r>
            <a:r>
              <a:rPr lang="ru-RU" sz="2000" dirty="0" err="1" smtClean="0"/>
              <a:t>Таяной</a:t>
            </a:r>
            <a:r>
              <a:rPr lang="ru-RU" sz="2000" dirty="0" smtClean="0"/>
              <a:t> Александровной. Инспектор по делам несовершеннолетних ознакомила учащихся с изменениями по комендантскому часу с 01 октября по 30 апреля. А также председатель ООП </a:t>
            </a:r>
            <a:r>
              <a:rPr lang="ru-RU" sz="2000" dirty="0" err="1" smtClean="0"/>
              <a:t>Улуг-Хемского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кожууна</a:t>
            </a:r>
            <a:r>
              <a:rPr lang="ru-RU" sz="2000" dirty="0" smtClean="0"/>
              <a:t> </a:t>
            </a:r>
            <a:r>
              <a:rPr lang="ru-RU" sz="2000" dirty="0" err="1" smtClean="0"/>
              <a:t>Сай-Суу</a:t>
            </a:r>
            <a:r>
              <a:rPr lang="ru-RU" sz="2000" dirty="0" smtClean="0"/>
              <a:t> Васильевна провела беседу с учащимися. Она рассказала о главных задачах ООП.</a:t>
            </a:r>
            <a:br>
              <a:rPr lang="ru-RU" sz="20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7515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14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" y="0"/>
          <a:ext cx="12191998" cy="8444734"/>
        </p:xfrm>
        <a:graphic>
          <a:graphicData uri="http://schemas.openxmlformats.org/drawingml/2006/table">
            <a:tbl>
              <a:tblPr/>
              <a:tblGrid>
                <a:gridCol w="2896150"/>
                <a:gridCol w="3047731"/>
                <a:gridCol w="3192862"/>
                <a:gridCol w="3055255"/>
              </a:tblGrid>
              <a:tr h="170638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8044180" algn="l"/>
                        </a:tabLs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Мониторинг достижений в 2024-2025 учебном году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706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Arial"/>
                        </a:rPr>
                        <a:t>Научные</a:t>
                      </a:r>
                      <a:endParaRPr lang="ru-RU" sz="120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Художественные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Arial"/>
                        </a:rPr>
                        <a:t>Спортивные</a:t>
                      </a:r>
                      <a:endParaRPr lang="ru-RU" sz="120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Times New Roman"/>
                          <a:cs typeface="Arial"/>
                        </a:rPr>
                        <a:t>Творческие</a:t>
                      </a:r>
                      <a:endParaRPr lang="ru-RU" sz="120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961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Сертификат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Times New Roman"/>
                          <a:cs typeface="Arial"/>
                        </a:rPr>
                        <a:t>Тулуш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Arial"/>
                        </a:rPr>
                        <a:t>Уруку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 НПК (региональный уровень)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ГРАМОТА УО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УО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Кошкендей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Чойгана-3 место по краеведению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Шоюн-Нава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Аюш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– 2 место по краеведению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Тулуш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Уруку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-2 место по краеведению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latin typeface="Times New Roman"/>
                          <a:ea typeface="Times New Roman"/>
                          <a:cs typeface="Arial"/>
                        </a:rPr>
                        <a:t>РуководительШивитпей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 Н.А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Салчак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Хорагай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– 2 место «Моя родословная»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Arial"/>
                        </a:rPr>
                        <a:t>Рук:Салчак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 У.М.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1.Санчай-оол Идегел-2 место в конкурсе чтецов "Живое слово"(муниципальный этап)                                               2.Санчай -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оол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Идегел-3 место в олимпиаде развивающего обучения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сдед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3-4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кл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по "Русскому языку"                               3.Даржаа Алдын-Сай-2 место  в олимпиаде развивающего обучения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сдед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3-4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кл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по "Родному язык"4.Монгуш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Найдан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-2 место о в олимпиаде развивающего обучения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сдед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3-4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кл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по "Математике"                                  4.Даржаа-Алдын-Сай-2 место в конкурсе стихов"Стихи расскажут о войне" честь 80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летию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ВОВ                                 5.Донгак Александра -3 место в фестивале творческих открытий и инициатив Леонардо  6.Донгак Александра -2 место  в конкурсе чтецов"Весна Победы"80-летия Победы  в ВОВ          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1 место  в муниципальном этапе </a:t>
                      </a:r>
                      <a:r>
                        <a:rPr lang="en-US" sz="1200" dirty="0">
                          <a:latin typeface="Times New Roman"/>
                          <a:ea typeface="Times New Roman"/>
                          <a:cs typeface="Arial"/>
                        </a:rPr>
                        <a:t>XXII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-го республиканского фестиваля детско-юношеского творчества «Салют Победы», посвященный 80-летию Победы Великой Отечественной войны 941-1945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гг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Руководитель: </a:t>
                      </a:r>
                      <a:r>
                        <a:rPr lang="ru-RU" sz="1200" b="1" dirty="0" err="1">
                          <a:latin typeface="Times New Roman"/>
                          <a:ea typeface="Times New Roman"/>
                          <a:cs typeface="Arial"/>
                        </a:rPr>
                        <a:t>Тюлюш</a:t>
                      </a:r>
                      <a:r>
                        <a:rPr lang="ru-RU" sz="1200" b="1" dirty="0">
                          <a:latin typeface="Times New Roman"/>
                          <a:ea typeface="Times New Roman"/>
                          <a:cs typeface="Arial"/>
                        </a:rPr>
                        <a:t> Ч.Ч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Санчай-оол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Ангелина-ученица 11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кл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за активное участие в конкурсе красоты «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Дангына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Улуг-Хема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2025» в номинации «Мисс совершенство»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г.Шагонаре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(муниципальный этап»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1.Санчай-оол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Идегел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победитель фестиваля национальных культур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Улуг-Хемсого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кожууна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 "Дружба" в номинации "Соловей"  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Санчай-оол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Ангелина-ученица 11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кл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за активное участие в конкурсе красоты «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Дангына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Улуг-Хема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2025» в номинации «Мисс совершенство»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г.Шагонаре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(муниципальный этап»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1.Санчай -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оол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Идегел-победитель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конкурса стихов в честь 100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летия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М Б-Х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Кенин-Лопсана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1.Санчай-оол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Идегел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- 3 место  в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конурсе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стихов в честь присвоения библиотеке СДК имени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Байырола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писателя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Тун-оол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О.К                        2.Даржаа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Алдын-Сай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 3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местов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конурсе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стизов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в честь присвоения библиотеке СДК имени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Байырола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писателя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Тун-оол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О.К 3.Санчай-оол Идегел-2 место в Всероссийский фестиваль творческих открытий и инициатив "Леонардо" секция "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Arial"/>
                        </a:rPr>
                        <a:t>культура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и искусство    </a:t>
                      </a:r>
                      <a:endParaRPr lang="ru-RU" sz="1200" dirty="0" smtClean="0">
                        <a:latin typeface="Times New Roman"/>
                        <a:ea typeface="Times New Roman"/>
                        <a:cs typeface="Arial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Arial"/>
                        </a:rPr>
                        <a:t>СЕРТИФИКАТЗа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Arial"/>
                        </a:rPr>
                        <a:t> участие в муниципальном фестивале «Театр и мы»</a:t>
                      </a:r>
                      <a:endParaRPr lang="ru-RU" sz="1200" dirty="0" smtClean="0">
                        <a:latin typeface="Arial"/>
                        <a:ea typeface="Arial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Arial"/>
                        </a:rPr>
                        <a:t>Руководитель 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Arial"/>
                        </a:rPr>
                        <a:t>Тюлюш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Arial"/>
                        </a:rPr>
                        <a:t> Ч.Ч       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1.Турслет –это всегда здорово!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19 сентября в школе проведен туристический слет среди 5-11 классов. Команды классов прошли КТМ и ТПТ. Победители и призеры награждены грамотами школы  и сладостями.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Победившая команда участвовала в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кожууном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турслете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и там заняли 3 место, и на ТПТ -3 место.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Салчак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Хорагай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- 2 место«лучшая разыгрывающая»  по волейболу 2008-2009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ггр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(муниципальный этап)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Волейбол 3 место девочки 2009-2010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г.р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(муниципальный этап)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Салчак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Хорагай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в номинации «Лучшая нападающая»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Волейбол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Салчак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Хорагай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в республиканском этапе заняли 2 место.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Волейбол «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Серебрянный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мяч» мальчики 3 2010-2011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г.р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3 место(муниципальный этап)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Футбол 2 место девочки 2009-2010г.р (муниципальный этап)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«КроссНации-2025»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Салчак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Хорагай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–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уч-ца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9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кл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1 место (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муниц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этап)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2.Кошкендей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Анждела-уч-ся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4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кл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, 3 место (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муниц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этапе)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«Президентское состязание» среди 5 кл-2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место.Рук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Доржу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Д.А.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Всероссийская военно-патриотическая игра «Зарница 2.0» младшая группа: 1 место (муниципальный этап),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Активное участие в республиканском этапе в игре «Зарница 2.0» младшая группа ,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1 место в игре «Снайперы»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Средняя группа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Монгуш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Ангелина –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уч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–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ца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6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кл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1 место «Лучший военный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корроспонтент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Туристическая прогулка на гору «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Сыын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–</a:t>
                      </a:r>
                      <a:r>
                        <a:rPr lang="ru-RU" sz="1200" dirty="0" err="1" smtClean="0">
                          <a:latin typeface="Times New Roman"/>
                          <a:ea typeface="Arial"/>
                          <a:cs typeface="Arial"/>
                        </a:rPr>
                        <a:t>Чурээ</a:t>
                      </a:r>
                      <a:r>
                        <a:rPr lang="ru-RU" sz="1200" dirty="0" smtClean="0">
                          <a:latin typeface="Times New Roman"/>
                          <a:ea typeface="Arial"/>
                          <a:cs typeface="Arial"/>
                        </a:rPr>
                        <a:t>»8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классники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–участие</a:t>
                      </a:r>
                      <a:r>
                        <a:rPr lang="ru-RU" sz="1200" dirty="0" smtClean="0">
                          <a:latin typeface="Times New Roman"/>
                          <a:ea typeface="Arial"/>
                          <a:cs typeface="Arial"/>
                        </a:rPr>
                        <a:t>. 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3 место в туристическом  слете учащихся ТПТ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3 место в «Художественной деятельности» слете </a:t>
                      </a:r>
                      <a:r>
                        <a:rPr lang="ru-RU" sz="1200" dirty="0" err="1" smtClean="0">
                          <a:latin typeface="Times New Roman"/>
                          <a:ea typeface="Arial"/>
                          <a:cs typeface="Arial"/>
                        </a:rPr>
                        <a:t>учащихся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Arial"/>
                        </a:rPr>
                        <a:t>Долдай-оол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Arial"/>
                        </a:rPr>
                        <a:t>Энерел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Arial"/>
                        </a:rPr>
                        <a:t> 2 место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Чусумаа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Ая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и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Эрелчин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Арина ,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Санчай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Айдынай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-все за активное участие в  республиканском  конкурсе «Город мастеров»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(муниципальный этап)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Дыртык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Чылгычы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за активное участие (резьба по дереву.) 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(муниципальный этап)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Кошкендей</a:t>
                      </a: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Arial"/>
                          <a:cs typeface="Arial"/>
                        </a:rPr>
                        <a:t>Чойгана</a:t>
                      </a:r>
                      <a:endParaRPr lang="ru-RU" sz="1200" dirty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Arial"/>
                          <a:cs typeface="Arial"/>
                        </a:rPr>
                        <a:t>Диплом </a:t>
                      </a:r>
                      <a:r>
                        <a:rPr lang="ru-RU" sz="1200" dirty="0" smtClean="0">
                          <a:latin typeface="Times New Roman"/>
                          <a:ea typeface="Arial"/>
                          <a:cs typeface="Arial"/>
                        </a:rPr>
                        <a:t>фотоконкурс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Arial"/>
                          <a:cs typeface="Arial"/>
                        </a:rPr>
                        <a:t>Функционируются</a:t>
                      </a:r>
                      <a:r>
                        <a:rPr lang="ru-RU" sz="1200" dirty="0" smtClean="0">
                          <a:latin typeface="Times New Roman"/>
                          <a:ea typeface="Arial"/>
                          <a:cs typeface="Arial"/>
                        </a:rPr>
                        <a:t> в школе «Театр и мы» ,</a:t>
                      </a:r>
                      <a:endParaRPr lang="ru-RU" sz="1200" dirty="0" smtClean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Arial"/>
                          <a:cs typeface="Arial"/>
                        </a:rPr>
                        <a:t>ДО</a:t>
                      </a:r>
                      <a:endParaRPr lang="ru-RU" sz="1200" dirty="0" smtClean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 smtClean="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/>
                          <a:ea typeface="Arial"/>
                          <a:cs typeface="Arial"/>
                        </a:rPr>
                        <a:t>2.Команда младшей группы "Зарница2.0" -победители</a:t>
                      </a:r>
                      <a:endParaRPr lang="ru-RU" sz="1200" dirty="0" smtClean="0">
                        <a:latin typeface="Arial"/>
                        <a:ea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8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>
                        <a:latin typeface="Times New Roman"/>
                        <a:ea typeface="Times New Roman"/>
                        <a:cs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200" dirty="0">
                        <a:latin typeface="Arial"/>
                        <a:ea typeface="Arial"/>
                      </a:endParaRPr>
                    </a:p>
                  </a:txBody>
                  <a:tcPr marL="21078" marR="210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1D03059-E159-471D-8860-0237B378CC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681" y="263768"/>
            <a:ext cx="11614638" cy="608427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800" b="1" dirty="0">
                <a:solidFill>
                  <a:srgbClr val="FF0000"/>
                </a:solidFill>
              </a:rPr>
              <a:t>В начале учебного года  в школе обучались </a:t>
            </a:r>
            <a:r>
              <a:rPr lang="ru-RU" sz="2800" b="1" dirty="0" smtClean="0">
                <a:solidFill>
                  <a:srgbClr val="FF0000"/>
                </a:solidFill>
              </a:rPr>
              <a:t>181 </a:t>
            </a:r>
            <a:r>
              <a:rPr lang="ru-RU" sz="2800" b="1" dirty="0">
                <a:solidFill>
                  <a:srgbClr val="FF0000"/>
                </a:solidFill>
              </a:rPr>
              <a:t>учащихся, на конец первого полугодия у нас </a:t>
            </a:r>
            <a:r>
              <a:rPr lang="ru-RU" b="1" dirty="0" smtClean="0">
                <a:solidFill>
                  <a:srgbClr val="FF0000"/>
                </a:solidFill>
              </a:rPr>
              <a:t>151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>
                <a:solidFill>
                  <a:srgbClr val="FF0000"/>
                </a:solidFill>
              </a:rPr>
              <a:t>учащихся. 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из них живущие у родственников </a:t>
            </a:r>
            <a:r>
              <a:rPr lang="ru-RU" b="1" dirty="0" smtClean="0">
                <a:solidFill>
                  <a:srgbClr val="002060"/>
                </a:solidFill>
              </a:rPr>
              <a:t>-4 </a:t>
            </a:r>
            <a:r>
              <a:rPr lang="ru-RU" b="1" dirty="0">
                <a:solidFill>
                  <a:srgbClr val="002060"/>
                </a:solidFill>
              </a:rPr>
              <a:t>учащихся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Опекуны </a:t>
            </a:r>
            <a:r>
              <a:rPr lang="ru-RU" b="1" dirty="0" smtClean="0">
                <a:solidFill>
                  <a:srgbClr val="002060"/>
                </a:solidFill>
              </a:rPr>
              <a:t>-2, </a:t>
            </a:r>
            <a:r>
              <a:rPr lang="ru-RU" b="1" dirty="0">
                <a:solidFill>
                  <a:srgbClr val="002060"/>
                </a:solidFill>
              </a:rPr>
              <a:t>дети проживающие с опекунами – </a:t>
            </a:r>
            <a:r>
              <a:rPr lang="ru-RU" b="1" dirty="0" smtClean="0">
                <a:solidFill>
                  <a:srgbClr val="002060"/>
                </a:solidFill>
              </a:rPr>
              <a:t>2чел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СОП семьи </a:t>
            </a:r>
            <a:r>
              <a:rPr lang="ru-RU" b="1" dirty="0" smtClean="0">
                <a:solidFill>
                  <a:srgbClr val="002060"/>
                </a:solidFill>
              </a:rPr>
              <a:t>-5семья</a:t>
            </a:r>
            <a:r>
              <a:rPr lang="ru-RU" b="1" dirty="0">
                <a:solidFill>
                  <a:srgbClr val="002060"/>
                </a:solidFill>
              </a:rPr>
              <a:t>, в них </a:t>
            </a:r>
            <a:r>
              <a:rPr lang="ru-RU" b="1" dirty="0" smtClean="0">
                <a:solidFill>
                  <a:srgbClr val="002060"/>
                </a:solidFill>
              </a:rPr>
              <a:t>детей 8 . 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Дети ОВЗ -</a:t>
            </a:r>
            <a:r>
              <a:rPr lang="ru-RU" b="1" dirty="0" smtClean="0">
                <a:solidFill>
                  <a:srgbClr val="002060"/>
                </a:solidFill>
              </a:rPr>
              <a:t>24, </a:t>
            </a:r>
            <a:r>
              <a:rPr lang="ru-RU" b="1" dirty="0">
                <a:solidFill>
                  <a:srgbClr val="002060"/>
                </a:solidFill>
              </a:rPr>
              <a:t>из них в надомном обучении </a:t>
            </a:r>
            <a:r>
              <a:rPr lang="ru-RU" b="1" dirty="0" smtClean="0">
                <a:solidFill>
                  <a:srgbClr val="002060"/>
                </a:solidFill>
              </a:rPr>
              <a:t>-2.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 err="1">
                <a:solidFill>
                  <a:srgbClr val="002060"/>
                </a:solidFill>
              </a:rPr>
              <a:t>Полусироты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ru-RU" b="1" dirty="0" smtClean="0">
                <a:solidFill>
                  <a:srgbClr val="002060"/>
                </a:solidFill>
              </a:rPr>
              <a:t>– 18  </a:t>
            </a:r>
            <a:r>
              <a:rPr lang="ru-RU" b="1" dirty="0">
                <a:solidFill>
                  <a:srgbClr val="002060"/>
                </a:solidFill>
              </a:rPr>
              <a:t>человек.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Дети на учете ПДН – </a:t>
            </a:r>
            <a:r>
              <a:rPr lang="ru-RU" b="1" dirty="0" smtClean="0">
                <a:solidFill>
                  <a:srgbClr val="002060"/>
                </a:solidFill>
              </a:rPr>
              <a:t>0уч</a:t>
            </a:r>
            <a:r>
              <a:rPr lang="ru-RU" b="1" dirty="0">
                <a:solidFill>
                  <a:srgbClr val="002060"/>
                </a:solidFill>
              </a:rPr>
              <a:t>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Дети на учете ВШУ </a:t>
            </a:r>
            <a:r>
              <a:rPr lang="ru-RU" b="1" dirty="0" smtClean="0">
                <a:solidFill>
                  <a:srgbClr val="002060"/>
                </a:solidFill>
              </a:rPr>
              <a:t>-0</a:t>
            </a:r>
            <a:endParaRPr lang="ru-RU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Дети проживающие с отчимом и </a:t>
            </a:r>
            <a:r>
              <a:rPr lang="ru-RU" b="1" dirty="0" smtClean="0">
                <a:solidFill>
                  <a:srgbClr val="002060"/>
                </a:solidFill>
              </a:rPr>
              <a:t>мачехой- 12семей</a:t>
            </a:r>
            <a:r>
              <a:rPr lang="ru-RU" b="1" dirty="0">
                <a:solidFill>
                  <a:srgbClr val="002060"/>
                </a:solidFill>
              </a:rPr>
              <a:t>, в них </a:t>
            </a:r>
            <a:r>
              <a:rPr lang="ru-RU" b="1" dirty="0" smtClean="0">
                <a:solidFill>
                  <a:srgbClr val="002060"/>
                </a:solidFill>
              </a:rPr>
              <a:t>18 </a:t>
            </a:r>
            <a:r>
              <a:rPr lang="ru-RU" b="1" dirty="0">
                <a:solidFill>
                  <a:srgbClr val="002060"/>
                </a:solidFill>
              </a:rPr>
              <a:t>школьников.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Дети семей- чабанов- </a:t>
            </a:r>
            <a:r>
              <a:rPr lang="ru-RU" b="1" dirty="0" smtClean="0">
                <a:solidFill>
                  <a:srgbClr val="002060"/>
                </a:solidFill>
              </a:rPr>
              <a:t>6 </a:t>
            </a:r>
            <a:r>
              <a:rPr lang="ru-RU" b="1" dirty="0">
                <a:solidFill>
                  <a:srgbClr val="002060"/>
                </a:solidFill>
              </a:rPr>
              <a:t>человек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Дети участников специальной операции </a:t>
            </a:r>
            <a:r>
              <a:rPr lang="ru-RU" b="1" dirty="0" smtClean="0">
                <a:solidFill>
                  <a:srgbClr val="002060"/>
                </a:solidFill>
              </a:rPr>
              <a:t>–5 </a:t>
            </a:r>
            <a:r>
              <a:rPr lang="ru-RU" b="1" dirty="0">
                <a:solidFill>
                  <a:srgbClr val="002060"/>
                </a:solidFill>
              </a:rPr>
              <a:t>человек.</a:t>
            </a:r>
            <a:endParaRPr lang="ru-RU" sz="11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4407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4">
            <a:extLst>
              <a:ext uri="{FF2B5EF4-FFF2-40B4-BE49-F238E27FC236}">
                <a16:creationId xmlns:a16="http://schemas.microsoft.com/office/drawing/2014/main" xmlns="" id="{C0335813-BF4D-4132-ADD7-B52FC5A66D7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35150" y="1431534"/>
            <a:ext cx="4556850" cy="5447469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ubTitle" idx="4294967295"/>
          </p:nvPr>
        </p:nvSpPr>
        <p:spPr>
          <a:xfrm>
            <a:off x="1295400" y="332974"/>
            <a:ext cx="9144000" cy="613566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indent="0" algn="ctr">
              <a:lnSpc>
                <a:spcPct val="107000"/>
              </a:lnSpc>
              <a:spcBef>
                <a:spcPts val="0"/>
              </a:spcBef>
              <a:buNone/>
            </a:pPr>
            <a:r>
              <a:rPr lang="ru-RU" sz="3500" dirty="0">
                <a:solidFill>
                  <a:srgbClr val="005392"/>
                </a:solidFill>
                <a:latin typeface="+mj-lt"/>
                <a:ea typeface="Calibri" panose="020F0502020204030204" pitchFamily="34" charset="0"/>
              </a:rPr>
              <a:t>ЗАДАЧИ НА 2025-2026 УЧЕБНЫЙ ГОД</a:t>
            </a:r>
            <a:endParaRPr lang="ru-RU" sz="3500" dirty="0">
              <a:solidFill>
                <a:srgbClr val="00539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7" name="object 6">
            <a:extLst>
              <a:ext uri="{FF2B5EF4-FFF2-40B4-BE49-F238E27FC236}">
                <a16:creationId xmlns:a16="http://schemas.microsoft.com/office/drawing/2014/main" xmlns="" id="{A924342F-2BA9-431D-89A7-A21234CE7460}"/>
              </a:ext>
            </a:extLst>
          </p:cNvPr>
          <p:cNvSpPr txBox="1">
            <a:spLocks/>
          </p:cNvSpPr>
          <p:nvPr/>
        </p:nvSpPr>
        <p:spPr>
          <a:xfrm>
            <a:off x="929680" y="1075111"/>
            <a:ext cx="10990342" cy="5444311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rgbClr val="00679D"/>
                </a:solidFill>
                <a:latin typeface="Trebuchet MS"/>
                <a:ea typeface="+mn-ea"/>
                <a:cs typeface="Trebuchet M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ru-RU" sz="22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Обеспечить поддерживание и укрепление школьных традиций, способствующих созданию общешкольного коллектива и укрепляющих его жизнь.  </a:t>
            </a:r>
            <a:endParaRPr lang="ru-RU" sz="2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Продолжить работу по воспитанию нравственности, патриотизма, культуры поведения и общения, любви к прекрасному, способности к сохранению и воспроизводству общечеловеческих ценностей.  </a:t>
            </a:r>
            <a:endParaRPr lang="ru-RU" sz="2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Совершенствовать систему семейного воспитания, направленную на повышение ответственности родителей за воспитание детей, правовую и экономическую защиту личности ребёнка.  </a:t>
            </a:r>
            <a:endParaRPr lang="ru-RU" sz="2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Продолжить работу, направленную на создание в школе благоприятной психологической атмосферы, способствующей раскрытию потенциала каждого ребёнка.  </a:t>
            </a:r>
            <a:endParaRPr lang="ru-RU" sz="2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Развивать и совершенствовать систему внеурочной деятельности и дополнительного образования за счет привлечения партнёров, разработки сетевых программ.  </a:t>
            </a:r>
            <a:endParaRPr lang="ru-RU" sz="2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ru-RU" sz="2200" dirty="0">
                <a:solidFill>
                  <a:srgbClr val="333333"/>
                </a:solidFill>
                <a:effectLst/>
                <a:latin typeface="+mn-lt"/>
                <a:ea typeface="Times New Roman" panose="02020603050405020304" pitchFamily="18" charset="0"/>
              </a:rPr>
              <a:t>Организовать работу, направленную на развитие коммуникативных умений педагогов, навыков работать в системе «учитель – ученик - родитель». </a:t>
            </a:r>
            <a:endParaRPr lang="ru-RU" sz="22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lv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200" dirty="0">
                <a:solidFill>
                  <a:srgbClr val="000000"/>
                </a:solidFill>
                <a:effectLst/>
                <a:latin typeface="+mn-lt"/>
                <a:ea typeface="Times New Roman" panose="02020603050405020304" pitchFamily="18" charset="0"/>
              </a:rPr>
              <a:t>Продолжить работу по усилению воспитательного потенциала школьных уроков.</a:t>
            </a:r>
            <a:endParaRPr lang="ru-RU" sz="2200" dirty="0">
              <a:solidFill>
                <a:srgbClr val="000000"/>
              </a:solidFill>
              <a:effectLst/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9" name="Рисунок 8" descr="Флажок со сплошной заливкой">
            <a:extLst>
              <a:ext uri="{FF2B5EF4-FFF2-40B4-BE49-F238E27FC236}">
                <a16:creationId xmlns:a16="http://schemas.microsoft.com/office/drawing/2014/main" xmlns="" id="{CBE7D427-803A-432E-AAE2-F3E09355FA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448930" y="1075111"/>
            <a:ext cx="356423" cy="356423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xmlns="" id="{604FB26A-4296-4963-A6DA-CB13B46DE0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448929" y="1828800"/>
            <a:ext cx="356423" cy="356423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xmlns="" id="{89593A36-B4E8-4B48-942A-AEB1F4149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442039" y="2895600"/>
            <a:ext cx="356423" cy="356423"/>
          </a:xfrm>
          <a:prstGeom prst="rect">
            <a:avLst/>
          </a:prstGeom>
        </p:spPr>
      </p:pic>
      <p:pic>
        <p:nvPicPr>
          <p:cNvPr id="13" name="Рисунок 12" descr="Флажок со сплошной заливкой">
            <a:extLst>
              <a:ext uri="{FF2B5EF4-FFF2-40B4-BE49-F238E27FC236}">
                <a16:creationId xmlns:a16="http://schemas.microsoft.com/office/drawing/2014/main" xmlns="" id="{276DE809-F580-4E4B-BECE-0236DF865A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479490" y="3977056"/>
            <a:ext cx="356423" cy="356423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xmlns="" id="{97C577C0-0F52-4BA7-98F3-63EBF3168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507648" y="4730745"/>
            <a:ext cx="356423" cy="356423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xmlns="" id="{1FD3830E-CB1D-4264-83A4-A850F558AD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540452" y="5484434"/>
            <a:ext cx="356423" cy="356423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xmlns="" id="{F7792B8B-FB88-4620-86BA-53270301B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xmlns="" r:embed=""/>
              </a:ext>
            </a:extLst>
          </a:blip>
          <a:stretch>
            <a:fillRect/>
          </a:stretch>
        </p:blipFill>
        <p:spPr>
          <a:xfrm>
            <a:off x="526373" y="6059911"/>
            <a:ext cx="356423" cy="35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453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FF0000"/>
                </a:solidFill>
              </a:rPr>
              <a:t>Основные  направления  деятельности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Штаба  воспитательной работы: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ru-RU" dirty="0" smtClean="0">
                <a:solidFill>
                  <a:srgbClr val="002060"/>
                </a:solidFill>
              </a:rPr>
              <a:t>Создание целостной системы воспитания образовательного учреждения;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Определение приоритетов воспитательной работы;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Организация и проведение культурно-массовых мероприятий, тематических выставок, внеклассной и внешкольной работы, спортивных соревнований, конкурсов;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Организация  досуга учащихся;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Развитие системы дополнительного образования в школе;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организация трудовой занятости, оздоровления и досуга в каникулярное время; - индивидуальные и групповые формы работы (консультации, анкетирование, тестирование, наблюдение);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участие в межведомственных рейдах по выявлению безнадзорных несовершеннолетних;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проведение рейдов по изучению жилищно-бытовых условий семей, занятости учащихся во внеурочное время, выполнения режима труда и отдыха;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лекции, беседы, в том числе с привлечением специалистов служб системы профилактики;</a:t>
            </a:r>
          </a:p>
          <a:p>
            <a:pPr lvl="0"/>
            <a:r>
              <a:rPr lang="ru-RU" dirty="0" smtClean="0">
                <a:solidFill>
                  <a:srgbClr val="002060"/>
                </a:solidFill>
              </a:rPr>
              <a:t>оформление информационных стендов, информация </a:t>
            </a:r>
            <a:r>
              <a:rPr lang="ru-RU" dirty="0" err="1" smtClean="0">
                <a:solidFill>
                  <a:srgbClr val="002060"/>
                </a:solidFill>
              </a:rPr>
              <a:t>нашкольном</a:t>
            </a:r>
            <a:r>
              <a:rPr lang="ru-RU" dirty="0" smtClean="0">
                <a:solidFill>
                  <a:srgbClr val="002060"/>
                </a:solidFill>
              </a:rPr>
              <a:t> сайте, в ВК.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ject 4">
            <a:extLst>
              <a:ext uri="{FF2B5EF4-FFF2-40B4-BE49-F238E27FC236}">
                <a16:creationId xmlns:a16="http://schemas.microsoft.com/office/drawing/2014/main" xmlns="" id="{1AB76891-8536-48EE-BFDA-7FD057854C5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 flipH="1">
            <a:off x="-23479" y="4281134"/>
            <a:ext cx="3194402" cy="2576865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451611" y="1922214"/>
            <a:ext cx="2099519" cy="885190"/>
          </a:xfrm>
          <a:custGeom>
            <a:avLst/>
            <a:gdLst/>
            <a:ahLst/>
            <a:cxnLst/>
            <a:rect l="l" t="t" r="r" b="b"/>
            <a:pathLst>
              <a:path w="3265804" h="885189">
                <a:moveTo>
                  <a:pt x="0" y="193751"/>
                </a:moveTo>
                <a:lnTo>
                  <a:pt x="5117" y="149325"/>
                </a:lnTo>
                <a:lnTo>
                  <a:pt x="19693" y="108544"/>
                </a:lnTo>
                <a:lnTo>
                  <a:pt x="42564" y="72569"/>
                </a:lnTo>
                <a:lnTo>
                  <a:pt x="72569" y="42564"/>
                </a:lnTo>
                <a:lnTo>
                  <a:pt x="108544" y="19693"/>
                </a:lnTo>
                <a:lnTo>
                  <a:pt x="149325" y="5117"/>
                </a:lnTo>
                <a:lnTo>
                  <a:pt x="193750" y="0"/>
                </a:lnTo>
                <a:lnTo>
                  <a:pt x="3071736" y="0"/>
                </a:lnTo>
                <a:lnTo>
                  <a:pt x="3116161" y="5117"/>
                </a:lnTo>
                <a:lnTo>
                  <a:pt x="3156942" y="19693"/>
                </a:lnTo>
                <a:lnTo>
                  <a:pt x="3192917" y="42564"/>
                </a:lnTo>
                <a:lnTo>
                  <a:pt x="3222922" y="72569"/>
                </a:lnTo>
                <a:lnTo>
                  <a:pt x="3245794" y="108544"/>
                </a:lnTo>
                <a:lnTo>
                  <a:pt x="3260369" y="149325"/>
                </a:lnTo>
                <a:lnTo>
                  <a:pt x="3265487" y="193751"/>
                </a:lnTo>
                <a:lnTo>
                  <a:pt x="3265487" y="690877"/>
                </a:lnTo>
                <a:lnTo>
                  <a:pt x="3260369" y="735303"/>
                </a:lnTo>
                <a:lnTo>
                  <a:pt x="3245794" y="776084"/>
                </a:lnTo>
                <a:lnTo>
                  <a:pt x="3222922" y="812059"/>
                </a:lnTo>
                <a:lnTo>
                  <a:pt x="3192917" y="842064"/>
                </a:lnTo>
                <a:lnTo>
                  <a:pt x="3156942" y="864935"/>
                </a:lnTo>
                <a:lnTo>
                  <a:pt x="3116161" y="879511"/>
                </a:lnTo>
                <a:lnTo>
                  <a:pt x="3071736" y="884629"/>
                </a:lnTo>
                <a:lnTo>
                  <a:pt x="193750" y="884629"/>
                </a:lnTo>
                <a:lnTo>
                  <a:pt x="149325" y="879511"/>
                </a:lnTo>
                <a:lnTo>
                  <a:pt x="108544" y="864935"/>
                </a:lnTo>
                <a:lnTo>
                  <a:pt x="72569" y="842064"/>
                </a:lnTo>
                <a:lnTo>
                  <a:pt x="42564" y="812059"/>
                </a:lnTo>
                <a:lnTo>
                  <a:pt x="19693" y="776084"/>
                </a:lnTo>
                <a:lnTo>
                  <a:pt x="5117" y="735303"/>
                </a:lnTo>
                <a:lnTo>
                  <a:pt x="0" y="690877"/>
                </a:lnTo>
                <a:lnTo>
                  <a:pt x="0" y="193751"/>
                </a:lnTo>
                <a:close/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88541" y="428509"/>
            <a:ext cx="8426859" cy="992505"/>
          </a:xfrm>
          <a:custGeom>
            <a:avLst/>
            <a:gdLst/>
            <a:ahLst/>
            <a:cxnLst/>
            <a:rect l="l" t="t" r="r" b="b"/>
            <a:pathLst>
              <a:path w="11261090" h="992505">
                <a:moveTo>
                  <a:pt x="11043290" y="0"/>
                </a:moveTo>
                <a:lnTo>
                  <a:pt x="217255" y="0"/>
                </a:lnTo>
                <a:lnTo>
                  <a:pt x="167440" y="5737"/>
                </a:lnTo>
                <a:lnTo>
                  <a:pt x="121712" y="22082"/>
                </a:lnTo>
                <a:lnTo>
                  <a:pt x="81373" y="47728"/>
                </a:lnTo>
                <a:lnTo>
                  <a:pt x="47728" y="81373"/>
                </a:lnTo>
                <a:lnTo>
                  <a:pt x="22082" y="121713"/>
                </a:lnTo>
                <a:lnTo>
                  <a:pt x="5737" y="167442"/>
                </a:lnTo>
                <a:lnTo>
                  <a:pt x="0" y="217257"/>
                </a:lnTo>
                <a:lnTo>
                  <a:pt x="0" y="774725"/>
                </a:lnTo>
                <a:lnTo>
                  <a:pt x="5737" y="824540"/>
                </a:lnTo>
                <a:lnTo>
                  <a:pt x="22082" y="870269"/>
                </a:lnTo>
                <a:lnTo>
                  <a:pt x="47728" y="910609"/>
                </a:lnTo>
                <a:lnTo>
                  <a:pt x="81373" y="944254"/>
                </a:lnTo>
                <a:lnTo>
                  <a:pt x="121712" y="969900"/>
                </a:lnTo>
                <a:lnTo>
                  <a:pt x="167440" y="986245"/>
                </a:lnTo>
                <a:lnTo>
                  <a:pt x="217255" y="991983"/>
                </a:lnTo>
                <a:lnTo>
                  <a:pt x="11043290" y="991983"/>
                </a:lnTo>
                <a:lnTo>
                  <a:pt x="11093105" y="986245"/>
                </a:lnTo>
                <a:lnTo>
                  <a:pt x="11138833" y="969900"/>
                </a:lnTo>
                <a:lnTo>
                  <a:pt x="11179172" y="944254"/>
                </a:lnTo>
                <a:lnTo>
                  <a:pt x="11212817" y="910609"/>
                </a:lnTo>
                <a:lnTo>
                  <a:pt x="11238463" y="870269"/>
                </a:lnTo>
                <a:lnTo>
                  <a:pt x="11254807" y="824540"/>
                </a:lnTo>
                <a:lnTo>
                  <a:pt x="11260545" y="774725"/>
                </a:lnTo>
                <a:lnTo>
                  <a:pt x="11260545" y="217257"/>
                </a:lnTo>
                <a:lnTo>
                  <a:pt x="11254807" y="167442"/>
                </a:lnTo>
                <a:lnTo>
                  <a:pt x="11238463" y="121713"/>
                </a:lnTo>
                <a:lnTo>
                  <a:pt x="11212817" y="81373"/>
                </a:lnTo>
                <a:lnTo>
                  <a:pt x="11179172" y="47728"/>
                </a:lnTo>
                <a:lnTo>
                  <a:pt x="11138833" y="22082"/>
                </a:lnTo>
                <a:lnTo>
                  <a:pt x="11093105" y="5737"/>
                </a:lnTo>
                <a:lnTo>
                  <a:pt x="11043290" y="0"/>
                </a:lnTo>
                <a:close/>
              </a:path>
            </a:pathLst>
          </a:custGeom>
          <a:solidFill>
            <a:srgbClr val="0067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769596" y="672127"/>
            <a:ext cx="817985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spc="-300" dirty="0">
                <a:solidFill>
                  <a:srgbClr val="FFFFFF"/>
                </a:solidFill>
              </a:rPr>
              <a:t>НАПРАВЛЕНИЯ </a:t>
            </a:r>
            <a:r>
              <a:rPr lang="ru-RU" sz="3200" spc="-300" dirty="0" smtClean="0">
                <a:solidFill>
                  <a:srgbClr val="FFFFFF"/>
                </a:solidFill>
              </a:rPr>
              <a:t> ВОСПИТАТЕЛЬНОЙ  ДЕЯТЕЛЬНОСТИ</a:t>
            </a:r>
            <a:endParaRPr sz="3200" dirty="0"/>
          </a:p>
        </p:txBody>
      </p:sp>
      <p:sp>
        <p:nvSpPr>
          <p:cNvPr id="11" name="object 11"/>
          <p:cNvSpPr txBox="1"/>
          <p:nvPr/>
        </p:nvSpPr>
        <p:spPr>
          <a:xfrm>
            <a:off x="680492" y="2069084"/>
            <a:ext cx="1718519" cy="56669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50"/>
              </a:spcBef>
            </a:pPr>
            <a:r>
              <a:rPr lang="ru-RU" sz="1800" b="1" dirty="0">
                <a:latin typeface="Trebuchet MS"/>
                <a:cs typeface="Trebuchet MS"/>
              </a:rPr>
              <a:t>ГРАЖДАНСКОЕ ВОСПИТАНИЕ</a:t>
            </a:r>
            <a:endParaRPr sz="1800" b="1" dirty="0">
              <a:latin typeface="Trebuchet MS"/>
              <a:cs typeface="Trebuchet MS"/>
            </a:endParaRPr>
          </a:p>
        </p:txBody>
      </p:sp>
      <p:sp>
        <p:nvSpPr>
          <p:cNvPr id="24" name="object 2">
            <a:extLst>
              <a:ext uri="{FF2B5EF4-FFF2-40B4-BE49-F238E27FC236}">
                <a16:creationId xmlns:a16="http://schemas.microsoft.com/office/drawing/2014/main" xmlns="" id="{A614AF0F-539F-4DD5-91AC-73D39DD08467}"/>
              </a:ext>
            </a:extLst>
          </p:cNvPr>
          <p:cNvSpPr/>
          <p:nvPr/>
        </p:nvSpPr>
        <p:spPr>
          <a:xfrm>
            <a:off x="6341642" y="1922214"/>
            <a:ext cx="2573758" cy="885190"/>
          </a:xfrm>
          <a:custGeom>
            <a:avLst/>
            <a:gdLst/>
            <a:ahLst/>
            <a:cxnLst/>
            <a:rect l="l" t="t" r="r" b="b"/>
            <a:pathLst>
              <a:path w="3265804" h="885189">
                <a:moveTo>
                  <a:pt x="0" y="193751"/>
                </a:moveTo>
                <a:lnTo>
                  <a:pt x="5117" y="149325"/>
                </a:lnTo>
                <a:lnTo>
                  <a:pt x="19693" y="108544"/>
                </a:lnTo>
                <a:lnTo>
                  <a:pt x="42564" y="72569"/>
                </a:lnTo>
                <a:lnTo>
                  <a:pt x="72569" y="42564"/>
                </a:lnTo>
                <a:lnTo>
                  <a:pt x="108544" y="19693"/>
                </a:lnTo>
                <a:lnTo>
                  <a:pt x="149325" y="5117"/>
                </a:lnTo>
                <a:lnTo>
                  <a:pt x="193750" y="0"/>
                </a:lnTo>
                <a:lnTo>
                  <a:pt x="3071736" y="0"/>
                </a:lnTo>
                <a:lnTo>
                  <a:pt x="3116161" y="5117"/>
                </a:lnTo>
                <a:lnTo>
                  <a:pt x="3156942" y="19693"/>
                </a:lnTo>
                <a:lnTo>
                  <a:pt x="3192917" y="42564"/>
                </a:lnTo>
                <a:lnTo>
                  <a:pt x="3222922" y="72569"/>
                </a:lnTo>
                <a:lnTo>
                  <a:pt x="3245794" y="108544"/>
                </a:lnTo>
                <a:lnTo>
                  <a:pt x="3260369" y="149325"/>
                </a:lnTo>
                <a:lnTo>
                  <a:pt x="3265487" y="193751"/>
                </a:lnTo>
                <a:lnTo>
                  <a:pt x="3265487" y="690877"/>
                </a:lnTo>
                <a:lnTo>
                  <a:pt x="3260369" y="735303"/>
                </a:lnTo>
                <a:lnTo>
                  <a:pt x="3245794" y="776084"/>
                </a:lnTo>
                <a:lnTo>
                  <a:pt x="3222922" y="812059"/>
                </a:lnTo>
                <a:lnTo>
                  <a:pt x="3192917" y="842064"/>
                </a:lnTo>
                <a:lnTo>
                  <a:pt x="3156942" y="864935"/>
                </a:lnTo>
                <a:lnTo>
                  <a:pt x="3116161" y="879511"/>
                </a:lnTo>
                <a:lnTo>
                  <a:pt x="3071736" y="884629"/>
                </a:lnTo>
                <a:lnTo>
                  <a:pt x="193750" y="884629"/>
                </a:lnTo>
                <a:lnTo>
                  <a:pt x="149325" y="879511"/>
                </a:lnTo>
                <a:lnTo>
                  <a:pt x="108544" y="864935"/>
                </a:lnTo>
                <a:lnTo>
                  <a:pt x="72569" y="842064"/>
                </a:lnTo>
                <a:lnTo>
                  <a:pt x="42564" y="812059"/>
                </a:lnTo>
                <a:lnTo>
                  <a:pt x="19693" y="776084"/>
                </a:lnTo>
                <a:lnTo>
                  <a:pt x="5117" y="735303"/>
                </a:lnTo>
                <a:lnTo>
                  <a:pt x="0" y="690877"/>
                </a:lnTo>
                <a:lnTo>
                  <a:pt x="0" y="193751"/>
                </a:lnTo>
                <a:close/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1">
            <a:extLst>
              <a:ext uri="{FF2B5EF4-FFF2-40B4-BE49-F238E27FC236}">
                <a16:creationId xmlns:a16="http://schemas.microsoft.com/office/drawing/2014/main" xmlns="" id="{0B6687A7-B2CE-44C0-80AE-3916B8D4DC66}"/>
              </a:ext>
            </a:extLst>
          </p:cNvPr>
          <p:cNvSpPr txBox="1"/>
          <p:nvPr/>
        </p:nvSpPr>
        <p:spPr>
          <a:xfrm>
            <a:off x="6369004" y="1964097"/>
            <a:ext cx="2570831" cy="83638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50"/>
              </a:spcBef>
            </a:pPr>
            <a:r>
              <a:rPr lang="ru-RU" sz="1800" b="1" dirty="0">
                <a:latin typeface="Trebuchet MS"/>
                <a:cs typeface="Trebuchet MS"/>
              </a:rPr>
              <a:t>ДУХОВНО-НРАВСТВЕННОЕ ВОСПИТАНИЕ</a:t>
            </a:r>
            <a:endParaRPr sz="1800" b="1" dirty="0">
              <a:latin typeface="Trebuchet MS"/>
              <a:cs typeface="Trebuchet MS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xmlns="" id="{B7BE1D04-7520-4623-AB17-5D2FE88BE010}"/>
              </a:ext>
            </a:extLst>
          </p:cNvPr>
          <p:cNvSpPr/>
          <p:nvPr/>
        </p:nvSpPr>
        <p:spPr>
          <a:xfrm>
            <a:off x="3272746" y="2193183"/>
            <a:ext cx="2302193" cy="885190"/>
          </a:xfrm>
          <a:custGeom>
            <a:avLst/>
            <a:gdLst/>
            <a:ahLst/>
            <a:cxnLst/>
            <a:rect l="l" t="t" r="r" b="b"/>
            <a:pathLst>
              <a:path w="3265804" h="885189">
                <a:moveTo>
                  <a:pt x="0" y="193751"/>
                </a:moveTo>
                <a:lnTo>
                  <a:pt x="5117" y="149325"/>
                </a:lnTo>
                <a:lnTo>
                  <a:pt x="19693" y="108544"/>
                </a:lnTo>
                <a:lnTo>
                  <a:pt x="42564" y="72569"/>
                </a:lnTo>
                <a:lnTo>
                  <a:pt x="72569" y="42564"/>
                </a:lnTo>
                <a:lnTo>
                  <a:pt x="108544" y="19693"/>
                </a:lnTo>
                <a:lnTo>
                  <a:pt x="149325" y="5117"/>
                </a:lnTo>
                <a:lnTo>
                  <a:pt x="193750" y="0"/>
                </a:lnTo>
                <a:lnTo>
                  <a:pt x="3071736" y="0"/>
                </a:lnTo>
                <a:lnTo>
                  <a:pt x="3116161" y="5117"/>
                </a:lnTo>
                <a:lnTo>
                  <a:pt x="3156942" y="19693"/>
                </a:lnTo>
                <a:lnTo>
                  <a:pt x="3192917" y="42564"/>
                </a:lnTo>
                <a:lnTo>
                  <a:pt x="3222922" y="72569"/>
                </a:lnTo>
                <a:lnTo>
                  <a:pt x="3245794" y="108544"/>
                </a:lnTo>
                <a:lnTo>
                  <a:pt x="3260369" y="149325"/>
                </a:lnTo>
                <a:lnTo>
                  <a:pt x="3265487" y="193751"/>
                </a:lnTo>
                <a:lnTo>
                  <a:pt x="3265487" y="690877"/>
                </a:lnTo>
                <a:lnTo>
                  <a:pt x="3260369" y="735303"/>
                </a:lnTo>
                <a:lnTo>
                  <a:pt x="3245794" y="776084"/>
                </a:lnTo>
                <a:lnTo>
                  <a:pt x="3222922" y="812059"/>
                </a:lnTo>
                <a:lnTo>
                  <a:pt x="3192917" y="842064"/>
                </a:lnTo>
                <a:lnTo>
                  <a:pt x="3156942" y="864935"/>
                </a:lnTo>
                <a:lnTo>
                  <a:pt x="3116161" y="879511"/>
                </a:lnTo>
                <a:lnTo>
                  <a:pt x="3071736" y="884629"/>
                </a:lnTo>
                <a:lnTo>
                  <a:pt x="193750" y="884629"/>
                </a:lnTo>
                <a:lnTo>
                  <a:pt x="149325" y="879511"/>
                </a:lnTo>
                <a:lnTo>
                  <a:pt x="108544" y="864935"/>
                </a:lnTo>
                <a:lnTo>
                  <a:pt x="72569" y="842064"/>
                </a:lnTo>
                <a:lnTo>
                  <a:pt x="42564" y="812059"/>
                </a:lnTo>
                <a:lnTo>
                  <a:pt x="19693" y="776084"/>
                </a:lnTo>
                <a:lnTo>
                  <a:pt x="5117" y="735303"/>
                </a:lnTo>
                <a:lnTo>
                  <a:pt x="0" y="690877"/>
                </a:lnTo>
                <a:lnTo>
                  <a:pt x="0" y="193751"/>
                </a:lnTo>
                <a:close/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1">
            <a:extLst>
              <a:ext uri="{FF2B5EF4-FFF2-40B4-BE49-F238E27FC236}">
                <a16:creationId xmlns:a16="http://schemas.microsoft.com/office/drawing/2014/main" xmlns="" id="{65F23BF5-8183-4C14-A78E-9756FD1E8545}"/>
              </a:ext>
            </a:extLst>
          </p:cNvPr>
          <p:cNvSpPr txBox="1"/>
          <p:nvPr/>
        </p:nvSpPr>
        <p:spPr>
          <a:xfrm>
            <a:off x="3368389" y="2340053"/>
            <a:ext cx="2112196" cy="5538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50"/>
              </a:spcBef>
            </a:pPr>
            <a:r>
              <a:rPr lang="ru-RU" sz="1800" b="1" dirty="0">
                <a:latin typeface="Trebuchet MS"/>
                <a:cs typeface="Trebuchet MS"/>
              </a:rPr>
              <a:t>ПАТРИОТИЧЕСКОЕ ВОСПИТАНИЕ</a:t>
            </a:r>
            <a:endParaRPr sz="1800" b="1" dirty="0">
              <a:latin typeface="Trebuchet MS"/>
              <a:cs typeface="Trebuchet MS"/>
            </a:endParaRP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xmlns="" id="{4BF65747-6A28-4F7E-88B3-0595A2CFA24C}"/>
              </a:ext>
            </a:extLst>
          </p:cNvPr>
          <p:cNvSpPr/>
          <p:nvPr/>
        </p:nvSpPr>
        <p:spPr>
          <a:xfrm>
            <a:off x="619874" y="3878907"/>
            <a:ext cx="2099519" cy="885190"/>
          </a:xfrm>
          <a:custGeom>
            <a:avLst/>
            <a:gdLst/>
            <a:ahLst/>
            <a:cxnLst/>
            <a:rect l="l" t="t" r="r" b="b"/>
            <a:pathLst>
              <a:path w="3265804" h="885189">
                <a:moveTo>
                  <a:pt x="0" y="193751"/>
                </a:moveTo>
                <a:lnTo>
                  <a:pt x="5117" y="149325"/>
                </a:lnTo>
                <a:lnTo>
                  <a:pt x="19693" y="108544"/>
                </a:lnTo>
                <a:lnTo>
                  <a:pt x="42564" y="72569"/>
                </a:lnTo>
                <a:lnTo>
                  <a:pt x="72569" y="42564"/>
                </a:lnTo>
                <a:lnTo>
                  <a:pt x="108544" y="19693"/>
                </a:lnTo>
                <a:lnTo>
                  <a:pt x="149325" y="5117"/>
                </a:lnTo>
                <a:lnTo>
                  <a:pt x="193750" y="0"/>
                </a:lnTo>
                <a:lnTo>
                  <a:pt x="3071736" y="0"/>
                </a:lnTo>
                <a:lnTo>
                  <a:pt x="3116161" y="5117"/>
                </a:lnTo>
                <a:lnTo>
                  <a:pt x="3156942" y="19693"/>
                </a:lnTo>
                <a:lnTo>
                  <a:pt x="3192917" y="42564"/>
                </a:lnTo>
                <a:lnTo>
                  <a:pt x="3222922" y="72569"/>
                </a:lnTo>
                <a:lnTo>
                  <a:pt x="3245794" y="108544"/>
                </a:lnTo>
                <a:lnTo>
                  <a:pt x="3260369" y="149325"/>
                </a:lnTo>
                <a:lnTo>
                  <a:pt x="3265487" y="193751"/>
                </a:lnTo>
                <a:lnTo>
                  <a:pt x="3265487" y="690877"/>
                </a:lnTo>
                <a:lnTo>
                  <a:pt x="3260369" y="735303"/>
                </a:lnTo>
                <a:lnTo>
                  <a:pt x="3245794" y="776084"/>
                </a:lnTo>
                <a:lnTo>
                  <a:pt x="3222922" y="812059"/>
                </a:lnTo>
                <a:lnTo>
                  <a:pt x="3192917" y="842064"/>
                </a:lnTo>
                <a:lnTo>
                  <a:pt x="3156942" y="864935"/>
                </a:lnTo>
                <a:lnTo>
                  <a:pt x="3116161" y="879511"/>
                </a:lnTo>
                <a:lnTo>
                  <a:pt x="3071736" y="884629"/>
                </a:lnTo>
                <a:lnTo>
                  <a:pt x="193750" y="884629"/>
                </a:lnTo>
                <a:lnTo>
                  <a:pt x="149325" y="879511"/>
                </a:lnTo>
                <a:lnTo>
                  <a:pt x="108544" y="864935"/>
                </a:lnTo>
                <a:lnTo>
                  <a:pt x="72569" y="842064"/>
                </a:lnTo>
                <a:lnTo>
                  <a:pt x="42564" y="812059"/>
                </a:lnTo>
                <a:lnTo>
                  <a:pt x="19693" y="776084"/>
                </a:lnTo>
                <a:lnTo>
                  <a:pt x="5117" y="735303"/>
                </a:lnTo>
                <a:lnTo>
                  <a:pt x="0" y="690877"/>
                </a:lnTo>
                <a:lnTo>
                  <a:pt x="0" y="193751"/>
                </a:lnTo>
                <a:close/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1">
            <a:extLst>
              <a:ext uri="{FF2B5EF4-FFF2-40B4-BE49-F238E27FC236}">
                <a16:creationId xmlns:a16="http://schemas.microsoft.com/office/drawing/2014/main" xmlns="" id="{16BB5BF7-F786-4DE7-9A93-675D8E023C56}"/>
              </a:ext>
            </a:extLst>
          </p:cNvPr>
          <p:cNvSpPr txBox="1"/>
          <p:nvPr/>
        </p:nvSpPr>
        <p:spPr>
          <a:xfrm>
            <a:off x="774557" y="4067985"/>
            <a:ext cx="1836292" cy="56669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50"/>
              </a:spcBef>
            </a:pPr>
            <a:r>
              <a:rPr lang="ru-RU" sz="1800" b="1" dirty="0">
                <a:latin typeface="Trebuchet MS"/>
                <a:cs typeface="Trebuchet MS"/>
              </a:rPr>
              <a:t>ЭСТЕТИЧЕСКОЕ ВОСПИТАНИЕ</a:t>
            </a:r>
            <a:endParaRPr sz="1800" b="1" dirty="0">
              <a:latin typeface="Trebuchet MS"/>
              <a:cs typeface="Trebuchet MS"/>
            </a:endParaRPr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xmlns="" id="{A7A48E72-5C01-41D0-8CDB-09B9AE6B7D66}"/>
              </a:ext>
            </a:extLst>
          </p:cNvPr>
          <p:cNvSpPr/>
          <p:nvPr/>
        </p:nvSpPr>
        <p:spPr>
          <a:xfrm>
            <a:off x="3453550" y="3983564"/>
            <a:ext cx="2099519" cy="885190"/>
          </a:xfrm>
          <a:custGeom>
            <a:avLst/>
            <a:gdLst/>
            <a:ahLst/>
            <a:cxnLst/>
            <a:rect l="l" t="t" r="r" b="b"/>
            <a:pathLst>
              <a:path w="3265804" h="885189">
                <a:moveTo>
                  <a:pt x="0" y="193751"/>
                </a:moveTo>
                <a:lnTo>
                  <a:pt x="5117" y="149325"/>
                </a:lnTo>
                <a:lnTo>
                  <a:pt x="19693" y="108544"/>
                </a:lnTo>
                <a:lnTo>
                  <a:pt x="42564" y="72569"/>
                </a:lnTo>
                <a:lnTo>
                  <a:pt x="72569" y="42564"/>
                </a:lnTo>
                <a:lnTo>
                  <a:pt x="108544" y="19693"/>
                </a:lnTo>
                <a:lnTo>
                  <a:pt x="149325" y="5117"/>
                </a:lnTo>
                <a:lnTo>
                  <a:pt x="193750" y="0"/>
                </a:lnTo>
                <a:lnTo>
                  <a:pt x="3071736" y="0"/>
                </a:lnTo>
                <a:lnTo>
                  <a:pt x="3116161" y="5117"/>
                </a:lnTo>
                <a:lnTo>
                  <a:pt x="3156942" y="19693"/>
                </a:lnTo>
                <a:lnTo>
                  <a:pt x="3192917" y="42564"/>
                </a:lnTo>
                <a:lnTo>
                  <a:pt x="3222922" y="72569"/>
                </a:lnTo>
                <a:lnTo>
                  <a:pt x="3245794" y="108544"/>
                </a:lnTo>
                <a:lnTo>
                  <a:pt x="3260369" y="149325"/>
                </a:lnTo>
                <a:lnTo>
                  <a:pt x="3265487" y="193751"/>
                </a:lnTo>
                <a:lnTo>
                  <a:pt x="3265487" y="690877"/>
                </a:lnTo>
                <a:lnTo>
                  <a:pt x="3260369" y="735303"/>
                </a:lnTo>
                <a:lnTo>
                  <a:pt x="3245794" y="776084"/>
                </a:lnTo>
                <a:lnTo>
                  <a:pt x="3222922" y="812059"/>
                </a:lnTo>
                <a:lnTo>
                  <a:pt x="3192917" y="842064"/>
                </a:lnTo>
                <a:lnTo>
                  <a:pt x="3156942" y="864935"/>
                </a:lnTo>
                <a:lnTo>
                  <a:pt x="3116161" y="879511"/>
                </a:lnTo>
                <a:lnTo>
                  <a:pt x="3071736" y="884629"/>
                </a:lnTo>
                <a:lnTo>
                  <a:pt x="193750" y="884629"/>
                </a:lnTo>
                <a:lnTo>
                  <a:pt x="149325" y="879511"/>
                </a:lnTo>
                <a:lnTo>
                  <a:pt x="108544" y="864935"/>
                </a:lnTo>
                <a:lnTo>
                  <a:pt x="72569" y="842064"/>
                </a:lnTo>
                <a:lnTo>
                  <a:pt x="42564" y="812059"/>
                </a:lnTo>
                <a:lnTo>
                  <a:pt x="19693" y="776084"/>
                </a:lnTo>
                <a:lnTo>
                  <a:pt x="5117" y="735303"/>
                </a:lnTo>
                <a:lnTo>
                  <a:pt x="0" y="690877"/>
                </a:lnTo>
                <a:lnTo>
                  <a:pt x="0" y="193751"/>
                </a:lnTo>
                <a:close/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1">
            <a:extLst>
              <a:ext uri="{FF2B5EF4-FFF2-40B4-BE49-F238E27FC236}">
                <a16:creationId xmlns:a16="http://schemas.microsoft.com/office/drawing/2014/main" xmlns="" id="{29532C23-4D83-4B41-AC30-BE28431341F2}"/>
              </a:ext>
            </a:extLst>
          </p:cNvPr>
          <p:cNvSpPr txBox="1"/>
          <p:nvPr/>
        </p:nvSpPr>
        <p:spPr>
          <a:xfrm>
            <a:off x="3682431" y="4130434"/>
            <a:ext cx="1718519" cy="5538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50"/>
              </a:spcBef>
            </a:pPr>
            <a:r>
              <a:rPr lang="ru-RU" b="1" dirty="0">
                <a:latin typeface="Trebuchet MS"/>
                <a:cs typeface="Trebuchet MS"/>
              </a:rPr>
              <a:t>ТРУДОВОЕ</a:t>
            </a:r>
            <a:r>
              <a:rPr lang="ru-RU" sz="1800" b="1" dirty="0">
                <a:latin typeface="Trebuchet MS"/>
                <a:cs typeface="Trebuchet MS"/>
              </a:rPr>
              <a:t> ВОСПИТАНИЕ</a:t>
            </a:r>
            <a:endParaRPr sz="1800" b="1" dirty="0">
              <a:latin typeface="Trebuchet MS"/>
              <a:cs typeface="Trebuchet MS"/>
            </a:endParaRPr>
          </a:p>
        </p:txBody>
      </p:sp>
      <p:sp>
        <p:nvSpPr>
          <p:cNvPr id="32" name="object 2">
            <a:extLst>
              <a:ext uri="{FF2B5EF4-FFF2-40B4-BE49-F238E27FC236}">
                <a16:creationId xmlns:a16="http://schemas.microsoft.com/office/drawing/2014/main" xmlns="" id="{AB5674C3-9550-48D4-B243-4AC70241D6DC}"/>
              </a:ext>
            </a:extLst>
          </p:cNvPr>
          <p:cNvSpPr/>
          <p:nvPr/>
        </p:nvSpPr>
        <p:spPr>
          <a:xfrm>
            <a:off x="6499290" y="3768679"/>
            <a:ext cx="2099519" cy="885190"/>
          </a:xfrm>
          <a:custGeom>
            <a:avLst/>
            <a:gdLst/>
            <a:ahLst/>
            <a:cxnLst/>
            <a:rect l="l" t="t" r="r" b="b"/>
            <a:pathLst>
              <a:path w="3265804" h="885189">
                <a:moveTo>
                  <a:pt x="0" y="193751"/>
                </a:moveTo>
                <a:lnTo>
                  <a:pt x="5117" y="149325"/>
                </a:lnTo>
                <a:lnTo>
                  <a:pt x="19693" y="108544"/>
                </a:lnTo>
                <a:lnTo>
                  <a:pt x="42564" y="72569"/>
                </a:lnTo>
                <a:lnTo>
                  <a:pt x="72569" y="42564"/>
                </a:lnTo>
                <a:lnTo>
                  <a:pt x="108544" y="19693"/>
                </a:lnTo>
                <a:lnTo>
                  <a:pt x="149325" y="5117"/>
                </a:lnTo>
                <a:lnTo>
                  <a:pt x="193750" y="0"/>
                </a:lnTo>
                <a:lnTo>
                  <a:pt x="3071736" y="0"/>
                </a:lnTo>
                <a:lnTo>
                  <a:pt x="3116161" y="5117"/>
                </a:lnTo>
                <a:lnTo>
                  <a:pt x="3156942" y="19693"/>
                </a:lnTo>
                <a:lnTo>
                  <a:pt x="3192917" y="42564"/>
                </a:lnTo>
                <a:lnTo>
                  <a:pt x="3222922" y="72569"/>
                </a:lnTo>
                <a:lnTo>
                  <a:pt x="3245794" y="108544"/>
                </a:lnTo>
                <a:lnTo>
                  <a:pt x="3260369" y="149325"/>
                </a:lnTo>
                <a:lnTo>
                  <a:pt x="3265487" y="193751"/>
                </a:lnTo>
                <a:lnTo>
                  <a:pt x="3265487" y="690877"/>
                </a:lnTo>
                <a:lnTo>
                  <a:pt x="3260369" y="735303"/>
                </a:lnTo>
                <a:lnTo>
                  <a:pt x="3245794" y="776084"/>
                </a:lnTo>
                <a:lnTo>
                  <a:pt x="3222922" y="812059"/>
                </a:lnTo>
                <a:lnTo>
                  <a:pt x="3192917" y="842064"/>
                </a:lnTo>
                <a:lnTo>
                  <a:pt x="3156942" y="864935"/>
                </a:lnTo>
                <a:lnTo>
                  <a:pt x="3116161" y="879511"/>
                </a:lnTo>
                <a:lnTo>
                  <a:pt x="3071736" y="884629"/>
                </a:lnTo>
                <a:lnTo>
                  <a:pt x="193750" y="884629"/>
                </a:lnTo>
                <a:lnTo>
                  <a:pt x="149325" y="879511"/>
                </a:lnTo>
                <a:lnTo>
                  <a:pt x="108544" y="864935"/>
                </a:lnTo>
                <a:lnTo>
                  <a:pt x="72569" y="842064"/>
                </a:lnTo>
                <a:lnTo>
                  <a:pt x="42564" y="812059"/>
                </a:lnTo>
                <a:lnTo>
                  <a:pt x="19693" y="776084"/>
                </a:lnTo>
                <a:lnTo>
                  <a:pt x="5117" y="735303"/>
                </a:lnTo>
                <a:lnTo>
                  <a:pt x="0" y="690877"/>
                </a:lnTo>
                <a:lnTo>
                  <a:pt x="0" y="193751"/>
                </a:lnTo>
                <a:close/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1">
            <a:extLst>
              <a:ext uri="{FF2B5EF4-FFF2-40B4-BE49-F238E27FC236}">
                <a16:creationId xmlns:a16="http://schemas.microsoft.com/office/drawing/2014/main" xmlns="" id="{CADE86CC-C3A3-422D-8FEC-5A4557018A2C}"/>
              </a:ext>
            </a:extLst>
          </p:cNvPr>
          <p:cNvSpPr txBox="1"/>
          <p:nvPr/>
        </p:nvSpPr>
        <p:spPr>
          <a:xfrm>
            <a:off x="6499290" y="3955698"/>
            <a:ext cx="2099519" cy="55387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50"/>
              </a:spcBef>
            </a:pPr>
            <a:r>
              <a:rPr lang="ru-RU" sz="1800" b="1" dirty="0">
                <a:latin typeface="Trebuchet MS"/>
                <a:cs typeface="Trebuchet MS"/>
              </a:rPr>
              <a:t>ЭКОЛОГИЧЕСКОЕ ВОСПИТАНИЕ</a:t>
            </a:r>
            <a:endParaRPr sz="1800" b="1" dirty="0">
              <a:latin typeface="Trebuchet MS"/>
              <a:cs typeface="Trebuchet MS"/>
            </a:endParaRP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xmlns="" id="{FFB29E85-A9BE-49B5-A220-C897446A63B1}"/>
              </a:ext>
            </a:extLst>
          </p:cNvPr>
          <p:cNvSpPr/>
          <p:nvPr/>
        </p:nvSpPr>
        <p:spPr>
          <a:xfrm>
            <a:off x="4559474" y="5544629"/>
            <a:ext cx="4337627" cy="885190"/>
          </a:xfrm>
          <a:custGeom>
            <a:avLst/>
            <a:gdLst/>
            <a:ahLst/>
            <a:cxnLst/>
            <a:rect l="l" t="t" r="r" b="b"/>
            <a:pathLst>
              <a:path w="3265804" h="885189">
                <a:moveTo>
                  <a:pt x="0" y="193751"/>
                </a:moveTo>
                <a:lnTo>
                  <a:pt x="5117" y="149325"/>
                </a:lnTo>
                <a:lnTo>
                  <a:pt x="19693" y="108544"/>
                </a:lnTo>
                <a:lnTo>
                  <a:pt x="42564" y="72569"/>
                </a:lnTo>
                <a:lnTo>
                  <a:pt x="72569" y="42564"/>
                </a:lnTo>
                <a:lnTo>
                  <a:pt x="108544" y="19693"/>
                </a:lnTo>
                <a:lnTo>
                  <a:pt x="149325" y="5117"/>
                </a:lnTo>
                <a:lnTo>
                  <a:pt x="193750" y="0"/>
                </a:lnTo>
                <a:lnTo>
                  <a:pt x="3071736" y="0"/>
                </a:lnTo>
                <a:lnTo>
                  <a:pt x="3116161" y="5117"/>
                </a:lnTo>
                <a:lnTo>
                  <a:pt x="3156942" y="19693"/>
                </a:lnTo>
                <a:lnTo>
                  <a:pt x="3192917" y="42564"/>
                </a:lnTo>
                <a:lnTo>
                  <a:pt x="3222922" y="72569"/>
                </a:lnTo>
                <a:lnTo>
                  <a:pt x="3245794" y="108544"/>
                </a:lnTo>
                <a:lnTo>
                  <a:pt x="3260369" y="149325"/>
                </a:lnTo>
                <a:lnTo>
                  <a:pt x="3265487" y="193751"/>
                </a:lnTo>
                <a:lnTo>
                  <a:pt x="3265487" y="690877"/>
                </a:lnTo>
                <a:lnTo>
                  <a:pt x="3260369" y="735303"/>
                </a:lnTo>
                <a:lnTo>
                  <a:pt x="3245794" y="776084"/>
                </a:lnTo>
                <a:lnTo>
                  <a:pt x="3222922" y="812059"/>
                </a:lnTo>
                <a:lnTo>
                  <a:pt x="3192917" y="842064"/>
                </a:lnTo>
                <a:lnTo>
                  <a:pt x="3156942" y="864935"/>
                </a:lnTo>
                <a:lnTo>
                  <a:pt x="3116161" y="879511"/>
                </a:lnTo>
                <a:lnTo>
                  <a:pt x="3071736" y="884629"/>
                </a:lnTo>
                <a:lnTo>
                  <a:pt x="193750" y="884629"/>
                </a:lnTo>
                <a:lnTo>
                  <a:pt x="149325" y="879511"/>
                </a:lnTo>
                <a:lnTo>
                  <a:pt x="108544" y="864935"/>
                </a:lnTo>
                <a:lnTo>
                  <a:pt x="72569" y="842064"/>
                </a:lnTo>
                <a:lnTo>
                  <a:pt x="42564" y="812059"/>
                </a:lnTo>
                <a:lnTo>
                  <a:pt x="19693" y="776084"/>
                </a:lnTo>
                <a:lnTo>
                  <a:pt x="5117" y="735303"/>
                </a:lnTo>
                <a:lnTo>
                  <a:pt x="0" y="690877"/>
                </a:lnTo>
                <a:lnTo>
                  <a:pt x="0" y="193751"/>
                </a:lnTo>
                <a:close/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11">
            <a:extLst>
              <a:ext uri="{FF2B5EF4-FFF2-40B4-BE49-F238E27FC236}">
                <a16:creationId xmlns:a16="http://schemas.microsoft.com/office/drawing/2014/main" xmlns="" id="{CC99861E-4844-4485-8D9A-B44EDA17E0D2}"/>
              </a:ext>
            </a:extLst>
          </p:cNvPr>
          <p:cNvSpPr txBox="1"/>
          <p:nvPr/>
        </p:nvSpPr>
        <p:spPr>
          <a:xfrm>
            <a:off x="4646355" y="5411979"/>
            <a:ext cx="4337627" cy="898964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ru-RU" sz="1800" b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КУЛЬТУРЫ ЗОЖ И ЭМОЦИОНАЛЬНОГО БЛАГОПОЛУЧИЯ</a:t>
            </a:r>
          </a:p>
        </p:txBody>
      </p:sp>
      <p:sp>
        <p:nvSpPr>
          <p:cNvPr id="36" name="object 2">
            <a:extLst>
              <a:ext uri="{FF2B5EF4-FFF2-40B4-BE49-F238E27FC236}">
                <a16:creationId xmlns:a16="http://schemas.microsoft.com/office/drawing/2014/main" xmlns="" id="{EB0FF6DC-865D-458B-A6C9-4FF1581723B9}"/>
              </a:ext>
            </a:extLst>
          </p:cNvPr>
          <p:cNvSpPr/>
          <p:nvPr/>
        </p:nvSpPr>
        <p:spPr>
          <a:xfrm>
            <a:off x="1712269" y="5544629"/>
            <a:ext cx="2099519" cy="885190"/>
          </a:xfrm>
          <a:custGeom>
            <a:avLst/>
            <a:gdLst/>
            <a:ahLst/>
            <a:cxnLst/>
            <a:rect l="l" t="t" r="r" b="b"/>
            <a:pathLst>
              <a:path w="3265804" h="885189">
                <a:moveTo>
                  <a:pt x="0" y="193751"/>
                </a:moveTo>
                <a:lnTo>
                  <a:pt x="5117" y="149325"/>
                </a:lnTo>
                <a:lnTo>
                  <a:pt x="19693" y="108544"/>
                </a:lnTo>
                <a:lnTo>
                  <a:pt x="42564" y="72569"/>
                </a:lnTo>
                <a:lnTo>
                  <a:pt x="72569" y="42564"/>
                </a:lnTo>
                <a:lnTo>
                  <a:pt x="108544" y="19693"/>
                </a:lnTo>
                <a:lnTo>
                  <a:pt x="149325" y="5117"/>
                </a:lnTo>
                <a:lnTo>
                  <a:pt x="193750" y="0"/>
                </a:lnTo>
                <a:lnTo>
                  <a:pt x="3071736" y="0"/>
                </a:lnTo>
                <a:lnTo>
                  <a:pt x="3116161" y="5117"/>
                </a:lnTo>
                <a:lnTo>
                  <a:pt x="3156942" y="19693"/>
                </a:lnTo>
                <a:lnTo>
                  <a:pt x="3192917" y="42564"/>
                </a:lnTo>
                <a:lnTo>
                  <a:pt x="3222922" y="72569"/>
                </a:lnTo>
                <a:lnTo>
                  <a:pt x="3245794" y="108544"/>
                </a:lnTo>
                <a:lnTo>
                  <a:pt x="3260369" y="149325"/>
                </a:lnTo>
                <a:lnTo>
                  <a:pt x="3265487" y="193751"/>
                </a:lnTo>
                <a:lnTo>
                  <a:pt x="3265487" y="690877"/>
                </a:lnTo>
                <a:lnTo>
                  <a:pt x="3260369" y="735303"/>
                </a:lnTo>
                <a:lnTo>
                  <a:pt x="3245794" y="776084"/>
                </a:lnTo>
                <a:lnTo>
                  <a:pt x="3222922" y="812059"/>
                </a:lnTo>
                <a:lnTo>
                  <a:pt x="3192917" y="842064"/>
                </a:lnTo>
                <a:lnTo>
                  <a:pt x="3156942" y="864935"/>
                </a:lnTo>
                <a:lnTo>
                  <a:pt x="3116161" y="879511"/>
                </a:lnTo>
                <a:lnTo>
                  <a:pt x="3071736" y="884629"/>
                </a:lnTo>
                <a:lnTo>
                  <a:pt x="193750" y="884629"/>
                </a:lnTo>
                <a:lnTo>
                  <a:pt x="149325" y="879511"/>
                </a:lnTo>
                <a:lnTo>
                  <a:pt x="108544" y="864935"/>
                </a:lnTo>
                <a:lnTo>
                  <a:pt x="72569" y="842064"/>
                </a:lnTo>
                <a:lnTo>
                  <a:pt x="42564" y="812059"/>
                </a:lnTo>
                <a:lnTo>
                  <a:pt x="19693" y="776084"/>
                </a:lnTo>
                <a:lnTo>
                  <a:pt x="5117" y="735303"/>
                </a:lnTo>
                <a:lnTo>
                  <a:pt x="0" y="690877"/>
                </a:lnTo>
                <a:lnTo>
                  <a:pt x="0" y="193751"/>
                </a:lnTo>
                <a:close/>
              </a:path>
            </a:pathLst>
          </a:custGeom>
          <a:ln w="19050">
            <a:solidFill>
              <a:srgbClr val="00B0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11">
            <a:extLst>
              <a:ext uri="{FF2B5EF4-FFF2-40B4-BE49-F238E27FC236}">
                <a16:creationId xmlns:a16="http://schemas.microsoft.com/office/drawing/2014/main" xmlns="" id="{BC888F89-6F68-43D4-9742-23F0E550E1CC}"/>
              </a:ext>
            </a:extLst>
          </p:cNvPr>
          <p:cNvSpPr txBox="1"/>
          <p:nvPr/>
        </p:nvSpPr>
        <p:spPr>
          <a:xfrm>
            <a:off x="1532189" y="5596803"/>
            <a:ext cx="2268951" cy="836383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ctr">
              <a:lnSpc>
                <a:spcPct val="102200"/>
              </a:lnSpc>
              <a:spcBef>
                <a:spcPts val="50"/>
              </a:spcBef>
            </a:pPr>
            <a:r>
              <a:rPr lang="ru-RU" sz="1800" b="1" dirty="0">
                <a:latin typeface="Trebuchet MS"/>
                <a:cs typeface="Trebuchet MS"/>
              </a:rPr>
              <a:t>ЦЕННОСТЬ НАУЧНОГО ПОЗНАНИЯ</a:t>
            </a:r>
            <a:endParaRPr sz="1800" b="1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object 4">
            <a:extLst>
              <a:ext uri="{FF2B5EF4-FFF2-40B4-BE49-F238E27FC236}">
                <a16:creationId xmlns:a16="http://schemas.microsoft.com/office/drawing/2014/main" xmlns="" id="{1497755C-6CE0-4AE8-902F-78E27D3B0F5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16431" y="1275776"/>
            <a:ext cx="6684752" cy="562536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6669" y="267237"/>
            <a:ext cx="11470531" cy="1136208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algn="ctr">
              <a:lnSpc>
                <a:spcPts val="4300"/>
              </a:lnSpc>
              <a:spcBef>
                <a:spcPts val="260"/>
              </a:spcBef>
            </a:pPr>
            <a:r>
              <a:rPr lang="ru-RU" sz="4000" b="1" dirty="0">
                <a:solidFill>
                  <a:srgbClr val="005392"/>
                </a:solidFill>
              </a:rPr>
              <a:t>ОСНОВНЫЕ ВИДЫ, ФОРМЫ И СОДЕРЖАНИЕ</a:t>
            </a:r>
            <a:br>
              <a:rPr lang="ru-RU" sz="4000" b="1" dirty="0">
                <a:solidFill>
                  <a:srgbClr val="005392"/>
                </a:solidFill>
              </a:rPr>
            </a:br>
            <a:r>
              <a:rPr lang="ru-RU" sz="4000" b="1" dirty="0">
                <a:solidFill>
                  <a:srgbClr val="005392"/>
                </a:solidFill>
              </a:rPr>
              <a:t>ВОСПИТАТЕЛЬНОЙ ДЕЯТЕЛЬНОСТИ</a:t>
            </a:r>
            <a:endParaRPr lang="ru-RU" sz="4000" dirty="0">
              <a:solidFill>
                <a:srgbClr val="005392"/>
              </a:solidFill>
              <a:latin typeface="Trebuchet MS"/>
              <a:cs typeface="Trebuchet MS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4964CA05-692D-4848-81D1-49E8BC9DF1B5}"/>
              </a:ext>
            </a:extLst>
          </p:cNvPr>
          <p:cNvSpPr/>
          <p:nvPr/>
        </p:nvSpPr>
        <p:spPr>
          <a:xfrm>
            <a:off x="80240" y="2317980"/>
            <a:ext cx="2155169" cy="55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Основные </a:t>
            </a:r>
          </a:p>
          <a:p>
            <a:pPr algn="ctr"/>
            <a:r>
              <a:rPr lang="ru-RU" sz="2200" b="1" dirty="0"/>
              <a:t>школьные дела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FFCF179C-954C-4671-92D9-0950E5B9E7B4}"/>
              </a:ext>
            </a:extLst>
          </p:cNvPr>
          <p:cNvSpPr/>
          <p:nvPr/>
        </p:nvSpPr>
        <p:spPr>
          <a:xfrm>
            <a:off x="2633231" y="2286000"/>
            <a:ext cx="1977773" cy="55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Классное руководство</a:t>
            </a: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3B42A432-41FA-4E9E-BEC3-8D8BE1057256}"/>
              </a:ext>
            </a:extLst>
          </p:cNvPr>
          <p:cNvSpPr/>
          <p:nvPr/>
        </p:nvSpPr>
        <p:spPr>
          <a:xfrm>
            <a:off x="4799944" y="2286000"/>
            <a:ext cx="1977773" cy="55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Внеурочная деятельность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F4FE6597-7EBA-4009-BB96-FA29E79B859E}"/>
              </a:ext>
            </a:extLst>
          </p:cNvPr>
          <p:cNvSpPr/>
          <p:nvPr/>
        </p:nvSpPr>
        <p:spPr>
          <a:xfrm>
            <a:off x="7034288" y="2286000"/>
            <a:ext cx="2275998" cy="559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Взаимодействие </a:t>
            </a:r>
          </a:p>
          <a:p>
            <a:pPr algn="ctr"/>
            <a:r>
              <a:rPr lang="ru-RU" sz="2200" b="1" dirty="0"/>
              <a:t>с родителями</a:t>
            </a: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xmlns="" id="{FD1BF958-E3A6-4E56-8483-231E20240D3F}"/>
              </a:ext>
            </a:extLst>
          </p:cNvPr>
          <p:cNvSpPr/>
          <p:nvPr/>
        </p:nvSpPr>
        <p:spPr>
          <a:xfrm>
            <a:off x="9501717" y="2286000"/>
            <a:ext cx="2389112" cy="559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Самоуправление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4C068FB1-2411-4166-A427-F9320F82E6B1}"/>
              </a:ext>
            </a:extLst>
          </p:cNvPr>
          <p:cNvSpPr/>
          <p:nvPr/>
        </p:nvSpPr>
        <p:spPr>
          <a:xfrm>
            <a:off x="720314" y="3881709"/>
            <a:ext cx="2340279" cy="55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Профориентация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FB0C57D1-5690-44D0-BC25-6B9E117D966C}"/>
              </a:ext>
            </a:extLst>
          </p:cNvPr>
          <p:cNvSpPr/>
          <p:nvPr/>
        </p:nvSpPr>
        <p:spPr>
          <a:xfrm>
            <a:off x="3457524" y="3972923"/>
            <a:ext cx="2204558" cy="55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Профилактика и безопасность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8106539B-EE5A-44C5-A15E-BCC4B0219433}"/>
              </a:ext>
            </a:extLst>
          </p:cNvPr>
          <p:cNvSpPr/>
          <p:nvPr/>
        </p:nvSpPr>
        <p:spPr>
          <a:xfrm>
            <a:off x="6142365" y="3972924"/>
            <a:ext cx="1977773" cy="559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Внешкольные мероприятия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5EA13DDF-555E-41E6-81E4-4CE5284B937C}"/>
              </a:ext>
            </a:extLst>
          </p:cNvPr>
          <p:cNvSpPr/>
          <p:nvPr/>
        </p:nvSpPr>
        <p:spPr>
          <a:xfrm>
            <a:off x="8827206" y="3881708"/>
            <a:ext cx="1977773" cy="559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Трудовая деятельность</a:t>
            </a: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xmlns="" id="{1437F7FD-D76F-478B-8D7C-9D705242B0B1}"/>
              </a:ext>
            </a:extLst>
          </p:cNvPr>
          <p:cNvSpPr/>
          <p:nvPr/>
        </p:nvSpPr>
        <p:spPr>
          <a:xfrm>
            <a:off x="3457523" y="5761082"/>
            <a:ext cx="1977773" cy="55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Школьные медиа</a:t>
            </a:r>
          </a:p>
        </p:txBody>
      </p:sp>
      <p:sp>
        <p:nvSpPr>
          <p:cNvPr id="66" name="Прямоугольник 65">
            <a:extLst>
              <a:ext uri="{FF2B5EF4-FFF2-40B4-BE49-F238E27FC236}">
                <a16:creationId xmlns:a16="http://schemas.microsoft.com/office/drawing/2014/main" xmlns="" id="{C25E4EE5-51C7-49F7-9753-F588EA0E58E5}"/>
              </a:ext>
            </a:extLst>
          </p:cNvPr>
          <p:cNvSpPr/>
          <p:nvPr/>
        </p:nvSpPr>
        <p:spPr>
          <a:xfrm>
            <a:off x="5896803" y="5939736"/>
            <a:ext cx="2220714" cy="559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Детские общественные организации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5B49CCBF-CB45-40AA-BF17-94CDE1E2AD7B}"/>
              </a:ext>
            </a:extLst>
          </p:cNvPr>
          <p:cNvSpPr/>
          <p:nvPr/>
        </p:nvSpPr>
        <p:spPr>
          <a:xfrm>
            <a:off x="9073094" y="5659848"/>
            <a:ext cx="1977773" cy="559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Социальное партнерство</a:t>
            </a:r>
          </a:p>
        </p:txBody>
      </p:sp>
      <p:sp>
        <p:nvSpPr>
          <p:cNvPr id="68" name="Прямоугольник 67">
            <a:extLst>
              <a:ext uri="{FF2B5EF4-FFF2-40B4-BE49-F238E27FC236}">
                <a16:creationId xmlns:a16="http://schemas.microsoft.com/office/drawing/2014/main" xmlns="" id="{FDA6AE82-7726-4B9D-AEEF-0B3B705A8137}"/>
              </a:ext>
            </a:extLst>
          </p:cNvPr>
          <p:cNvSpPr/>
          <p:nvPr/>
        </p:nvSpPr>
        <p:spPr>
          <a:xfrm>
            <a:off x="71950" y="5481194"/>
            <a:ext cx="3304437" cy="55977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200" b="1" dirty="0"/>
              <a:t>Предметно-пространственная среда</a:t>
            </a: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xmlns="" id="{86BF7C31-98F1-4235-B0A2-1F9444B69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314" y="1311111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Picture background">
            <a:extLst>
              <a:ext uri="{FF2B5EF4-FFF2-40B4-BE49-F238E27FC236}">
                <a16:creationId xmlns:a16="http://schemas.microsoft.com/office/drawing/2014/main" xmlns="" id="{5DB1D670-2ED8-494F-BF49-B68E80DE4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3137" y="1382397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2" descr="Picture background">
            <a:extLst>
              <a:ext uri="{FF2B5EF4-FFF2-40B4-BE49-F238E27FC236}">
                <a16:creationId xmlns:a16="http://schemas.microsoft.com/office/drawing/2014/main" xmlns="" id="{C8C08C57-9E22-4671-B7B2-E745F8F5B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5000" y="1322786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2" descr="Picture background">
            <a:extLst>
              <a:ext uri="{FF2B5EF4-FFF2-40B4-BE49-F238E27FC236}">
                <a16:creationId xmlns:a16="http://schemas.microsoft.com/office/drawing/2014/main" xmlns="" id="{5595BFDA-859C-45DE-BEBF-5A473112F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127" y="1382397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Picture background">
            <a:extLst>
              <a:ext uri="{FF2B5EF4-FFF2-40B4-BE49-F238E27FC236}">
                <a16:creationId xmlns:a16="http://schemas.microsoft.com/office/drawing/2014/main" xmlns="" id="{580CECCC-01CE-491F-A2E7-82F5358DE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83042" y="1430799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Picture background">
            <a:extLst>
              <a:ext uri="{FF2B5EF4-FFF2-40B4-BE49-F238E27FC236}">
                <a16:creationId xmlns:a16="http://schemas.microsoft.com/office/drawing/2014/main" xmlns="" id="{AB7392A9-ABA3-4A7F-9877-10177A29F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22502" y="3117722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Picture background">
            <a:extLst>
              <a:ext uri="{FF2B5EF4-FFF2-40B4-BE49-F238E27FC236}">
                <a16:creationId xmlns:a16="http://schemas.microsoft.com/office/drawing/2014/main" xmlns="" id="{8B41B3B6-BAE9-4BD1-8C0E-589369F32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73053" y="3044586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Picture background">
            <a:extLst>
              <a:ext uri="{FF2B5EF4-FFF2-40B4-BE49-F238E27FC236}">
                <a16:creationId xmlns:a16="http://schemas.microsoft.com/office/drawing/2014/main" xmlns="" id="{1116A3F7-CCF5-4A22-BF91-F70D092DB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5981" y="3031481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Picture background">
            <a:extLst>
              <a:ext uri="{FF2B5EF4-FFF2-40B4-BE49-F238E27FC236}">
                <a16:creationId xmlns:a16="http://schemas.microsoft.com/office/drawing/2014/main" xmlns="" id="{87753AF4-684B-4432-98D0-4CB2D2CB6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6399" y="3001627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Picture background">
            <a:extLst>
              <a:ext uri="{FF2B5EF4-FFF2-40B4-BE49-F238E27FC236}">
                <a16:creationId xmlns:a16="http://schemas.microsoft.com/office/drawing/2014/main" xmlns="" id="{A6E2E452-9978-4DC2-8B9F-06A55BAEA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4335" y="4532700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Picture background">
            <a:extLst>
              <a:ext uri="{FF2B5EF4-FFF2-40B4-BE49-F238E27FC236}">
                <a16:creationId xmlns:a16="http://schemas.microsoft.com/office/drawing/2014/main" xmlns="" id="{C6E95830-FA8F-404E-B4EC-DE28F1961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7501" y="4895862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2" descr="Picture background">
            <a:extLst>
              <a:ext uri="{FF2B5EF4-FFF2-40B4-BE49-F238E27FC236}">
                <a16:creationId xmlns:a16="http://schemas.microsoft.com/office/drawing/2014/main" xmlns="" id="{9E173EBA-1D8A-4B43-A2E7-A22D5EE03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9314" y="4889169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" descr="Picture background">
            <a:extLst>
              <a:ext uri="{FF2B5EF4-FFF2-40B4-BE49-F238E27FC236}">
                <a16:creationId xmlns:a16="http://schemas.microsoft.com/office/drawing/2014/main" xmlns="" id="{2EEC4658-1914-4FBF-8E67-E218D054F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63072" y="4766807"/>
            <a:ext cx="1043874" cy="104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Главная ценность воспитательной работы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4800" dirty="0" smtClean="0">
                <a:solidFill>
                  <a:srgbClr val="7030A0"/>
                </a:solidFill>
              </a:rPr>
              <a:t>развитие жизнеспособной, духовно развитой, творческой, нравственно и физически здоровой личности каждого ребенка.</a:t>
            </a:r>
            <a:endParaRPr lang="ru-RU" sz="4800" dirty="0">
              <a:solidFill>
                <a:srgbClr val="7030A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lc="http://schemas.openxmlformats.org/drawingml/2006/lockedCanvas" xmlns:wpc="http://schemas.microsoft.com/office/word/2010/wordprocessingCanvas" xmlns:mc="http://schemas.openxmlformats.org/markup-compatibility/2006" xmlns:wp14="http://schemas.microsoft.com/office/word/2010/wordprocessingDrawing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16="http://schemas.microsoft.com/office/drawing/2014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id="{11592015-15AC-4F5C-8968-0BCC089A5AA6}"/>
              </a:ext>
            </a:extLst>
          </p:cNvPr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988337" y="3679596"/>
            <a:ext cx="5203663" cy="3178404"/>
          </a:xfrm>
          <a:prstGeom prst="rect">
            <a:avLst/>
          </a:prstGeom>
          <a:noFill/>
        </p:spPr>
      </p:pic>
      <p:pic>
        <p:nvPicPr>
          <p:cNvPr id="5" name="Picture 6">
            <a:extLst>
              <a:ext uri="{FF2B5EF4-FFF2-40B4-BE49-F238E27FC236}">
                <a16:creationId xmlns:lc="http://schemas.openxmlformats.org/drawingml/2006/lockedCanvas" xmlns:wpc="http://schemas.microsoft.com/office/word/2010/wordprocessingCanvas" xmlns:mc="http://schemas.openxmlformats.org/markup-compatibility/2006" xmlns:wp14="http://schemas.microsoft.com/office/word/2010/wordprocessingDrawing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="" xmlns:cx="http://schemas.microsoft.com/office/drawing/2014/chartex" xmlns:cx1="http://schemas.microsoft.com/office/drawing/2015/9/8/chartex" xmlns:cx2="http://schemas.microsoft.com/office/drawing/2015/10/21/chartex" xmlns:cx3="http://schemas.microsoft.com/office/drawing/2016/5/9/chartex" xmlns:cx4="http://schemas.microsoft.com/office/drawing/2016/5/10/chartex" xmlns:cx5="http://schemas.microsoft.com/office/drawing/2016/5/11/chartex" xmlns:cx6="http://schemas.microsoft.com/office/drawing/2016/5/12/chartex" xmlns:cx7="http://schemas.microsoft.com/office/drawing/2016/5/13/chartex" xmlns:cx8="http://schemas.microsoft.com/office/drawing/2016/5/14/chartex" xmlns:aink="http://schemas.microsoft.com/office/drawing/2016/ink" xmlns:am3d="http://schemas.microsoft.com/office/drawing/2017/model3d" xmlns:o="urn:schemas-microsoft-com:office:office" xmlns:v="urn:schemas-microsoft-com:vml" xmlns:w10="urn:schemas-microsoft-com:office:word" xmlns:w="http://schemas.openxmlformats.org/wordprocessingml/2006/main" xmlns:w15="http://schemas.microsoft.com/office/word/2012/wordml" xmlns:w16cex="http://schemas.microsoft.com/office/word/2018/wordml/cex" xmlns:w16cid="http://schemas.microsoft.com/office/word/2016/wordml/cid" xmlns:w16="http://schemas.microsoft.com/office/word/2018/wordml" xmlns:w16se="http://schemas.microsoft.com/office/word/2015/wordml/symex" xmlns:a16="http://schemas.microsoft.com/office/drawing/2014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id="{67625822-A2B4-4B46-A3CB-77533536886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05838" y="4387174"/>
            <a:ext cx="5720269" cy="2470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A80B0FD1-F4C3-4569-81C4-5E76A5C931E0}"/>
              </a:ext>
            </a:extLst>
          </p:cNvPr>
          <p:cNvSpPr/>
          <p:nvPr/>
        </p:nvSpPr>
        <p:spPr>
          <a:xfrm>
            <a:off x="418625" y="-79813"/>
            <a:ext cx="115145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Состав штаба воспитательной работы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="" xmlns:a16="http://schemas.microsoft.com/office/drawing/2014/main" id="{9A2E89B9-80B4-4A0E-89D2-471D768E15E9}"/>
              </a:ext>
            </a:extLst>
          </p:cNvPr>
          <p:cNvSpPr/>
          <p:nvPr/>
        </p:nvSpPr>
        <p:spPr>
          <a:xfrm>
            <a:off x="1402584" y="843518"/>
            <a:ext cx="2006353" cy="701198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Директор школы</a:t>
            </a:r>
          </a:p>
          <a:p>
            <a:pPr algn="ctr"/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Аир-Санаа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С.м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="" xmlns:a16="http://schemas.microsoft.com/office/drawing/2014/main" id="{AF893810-D1A3-413D-BC06-DA9EBF864003}"/>
              </a:ext>
            </a:extLst>
          </p:cNvPr>
          <p:cNvSpPr/>
          <p:nvPr/>
        </p:nvSpPr>
        <p:spPr>
          <a:xfrm>
            <a:off x="93415" y="1692613"/>
            <a:ext cx="2006353" cy="1275039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Зам.директора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 ВР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Салчак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У.М, ЗДУВ –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Шивитпей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Н А </a:t>
            </a:r>
          </a:p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="" xmlns:a16="http://schemas.microsoft.com/office/drawing/2014/main" id="{E46652AE-2CC5-47C6-AE83-56111262911D}"/>
              </a:ext>
            </a:extLst>
          </p:cNvPr>
          <p:cNvSpPr/>
          <p:nvPr/>
        </p:nvSpPr>
        <p:spPr>
          <a:xfrm>
            <a:off x="2642929" y="2044773"/>
            <a:ext cx="2798203" cy="996331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Советник по воспитанию </a:t>
            </a:r>
            <a:r>
              <a:rPr lang="ru-RU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Доржу</a:t>
            </a:r>
            <a:r>
              <a:rPr lang="ru-RU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Д.А–координирует 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работу штаба</a:t>
            </a:r>
          </a:p>
        </p:txBody>
      </p:sp>
      <p:sp>
        <p:nvSpPr>
          <p:cNvPr id="18" name="Знак ''минус'' 17">
            <a:extLst>
              <a:ext uri="{FF2B5EF4-FFF2-40B4-BE49-F238E27FC236}">
                <a16:creationId xmlns="" xmlns:a16="http://schemas.microsoft.com/office/drawing/2014/main" id="{D30B3F8B-69AA-4C38-9E39-A24CA7FDE3F6}"/>
              </a:ext>
            </a:extLst>
          </p:cNvPr>
          <p:cNvSpPr/>
          <p:nvPr/>
        </p:nvSpPr>
        <p:spPr>
          <a:xfrm rot="5400000">
            <a:off x="2248271" y="1550451"/>
            <a:ext cx="314978" cy="24429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нак ''минус'' 19">
            <a:extLst>
              <a:ext uri="{FF2B5EF4-FFF2-40B4-BE49-F238E27FC236}">
                <a16:creationId xmlns="" xmlns:a16="http://schemas.microsoft.com/office/drawing/2014/main" id="{BF001023-3C94-4BBF-9C17-8808677813E7}"/>
              </a:ext>
            </a:extLst>
          </p:cNvPr>
          <p:cNvSpPr/>
          <p:nvPr/>
        </p:nvSpPr>
        <p:spPr>
          <a:xfrm rot="5400000">
            <a:off x="2931902" y="1779942"/>
            <a:ext cx="344585" cy="24429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Знак ''минус'' 20">
            <a:extLst>
              <a:ext uri="{FF2B5EF4-FFF2-40B4-BE49-F238E27FC236}">
                <a16:creationId xmlns="" xmlns:a16="http://schemas.microsoft.com/office/drawing/2014/main" id="{2FD348CF-733C-453F-ABF7-255CACAD82AE}"/>
              </a:ext>
            </a:extLst>
          </p:cNvPr>
          <p:cNvSpPr/>
          <p:nvPr/>
        </p:nvSpPr>
        <p:spPr>
          <a:xfrm rot="5400000">
            <a:off x="1441316" y="1794746"/>
            <a:ext cx="314978" cy="24429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нак ''минус'' 18">
            <a:extLst>
              <a:ext uri="{FF2B5EF4-FFF2-40B4-BE49-F238E27FC236}">
                <a16:creationId xmlns="" xmlns:a16="http://schemas.microsoft.com/office/drawing/2014/main" id="{1DC51EF7-B222-4CFD-93A7-81AD3D1F3705}"/>
              </a:ext>
            </a:extLst>
          </p:cNvPr>
          <p:cNvSpPr/>
          <p:nvPr/>
        </p:nvSpPr>
        <p:spPr>
          <a:xfrm rot="10800000">
            <a:off x="1296140" y="1672598"/>
            <a:ext cx="2112797" cy="244294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D38FF7D1-D96F-4526-B205-A3EDC516639B}"/>
              </a:ext>
            </a:extLst>
          </p:cNvPr>
          <p:cNvSpPr/>
          <p:nvPr/>
        </p:nvSpPr>
        <p:spPr>
          <a:xfrm>
            <a:off x="276823" y="3118151"/>
            <a:ext cx="1639535" cy="59724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Педагог –психолог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Тюлюш</a:t>
            </a:r>
            <a:r>
              <a:rPr lang="ru-RU" sz="1400" dirty="0" smtClean="0">
                <a:solidFill>
                  <a:schemeClr val="tx1"/>
                </a:solidFill>
              </a:rPr>
              <a:t> Ч.Ч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F577B584-0765-48EB-8AC8-2C283888E962}"/>
              </a:ext>
            </a:extLst>
          </p:cNvPr>
          <p:cNvSpPr/>
          <p:nvPr/>
        </p:nvSpPr>
        <p:spPr>
          <a:xfrm>
            <a:off x="265118" y="3858804"/>
            <a:ext cx="1662943" cy="901727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Социальный педагоги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Кандан</a:t>
            </a:r>
            <a:r>
              <a:rPr lang="ru-RU" sz="1400" dirty="0" smtClean="0">
                <a:solidFill>
                  <a:schemeClr val="tx1"/>
                </a:solidFill>
              </a:rPr>
              <a:t> А.Н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Донен</a:t>
            </a:r>
            <a:r>
              <a:rPr lang="ru-RU" sz="1400" dirty="0" smtClean="0">
                <a:solidFill>
                  <a:schemeClr val="tx1"/>
                </a:solidFill>
              </a:rPr>
              <a:t> К.О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354FD11F-070C-4240-A2D2-C0C59BEDBC6E}"/>
              </a:ext>
            </a:extLst>
          </p:cNvPr>
          <p:cNvSpPr/>
          <p:nvPr/>
        </p:nvSpPr>
        <p:spPr>
          <a:xfrm>
            <a:off x="3038972" y="3049215"/>
            <a:ext cx="2113467" cy="650377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>
                <a:solidFill>
                  <a:schemeClr val="tx1"/>
                </a:solidFill>
              </a:rPr>
              <a:t>Педагог-библиотекарь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Чулдум</a:t>
            </a:r>
            <a:r>
              <a:rPr lang="ru-RU" sz="1400" dirty="0" smtClean="0">
                <a:solidFill>
                  <a:schemeClr val="tx1"/>
                </a:solidFill>
              </a:rPr>
              <a:t> А .А.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="" xmlns:a16="http://schemas.microsoft.com/office/drawing/2014/main" id="{78651BA2-AFE2-493B-8DF9-FD92F139C341}"/>
              </a:ext>
            </a:extLst>
          </p:cNvPr>
          <p:cNvSpPr/>
          <p:nvPr/>
        </p:nvSpPr>
        <p:spPr>
          <a:xfrm>
            <a:off x="3115126" y="4921054"/>
            <a:ext cx="1854522" cy="799808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Педагог –</a:t>
            </a:r>
            <a:r>
              <a:rPr lang="ru-RU" sz="1400" dirty="0" err="1">
                <a:solidFill>
                  <a:schemeClr val="tx1"/>
                </a:solidFill>
              </a:rPr>
              <a:t>орг.ОБЖ</a:t>
            </a:r>
            <a:endParaRPr lang="ru-RU" sz="1400" dirty="0">
              <a:solidFill>
                <a:schemeClr val="tx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Хомушку</a:t>
            </a:r>
            <a:r>
              <a:rPr lang="ru-RU" sz="1400" dirty="0" smtClean="0">
                <a:solidFill>
                  <a:schemeClr val="tx1"/>
                </a:solidFill>
              </a:rPr>
              <a:t> О.Л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Старшая вожатая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Ондар</a:t>
            </a:r>
            <a:r>
              <a:rPr lang="ru-RU" sz="1400" dirty="0" smtClean="0">
                <a:solidFill>
                  <a:schemeClr val="tx1"/>
                </a:solidFill>
              </a:rPr>
              <a:t> Ш.Д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="" xmlns:a16="http://schemas.microsoft.com/office/drawing/2014/main" id="{646FA704-7A22-4B65-9909-25FA7D1BB494}"/>
              </a:ext>
            </a:extLst>
          </p:cNvPr>
          <p:cNvSpPr/>
          <p:nvPr/>
        </p:nvSpPr>
        <p:spPr>
          <a:xfrm>
            <a:off x="3057633" y="3769567"/>
            <a:ext cx="2113467" cy="114069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Учителя </a:t>
            </a:r>
            <a:r>
              <a:rPr lang="ru-RU" sz="1400" dirty="0" err="1" smtClean="0">
                <a:solidFill>
                  <a:schemeClr val="tx1"/>
                </a:solidFill>
              </a:rPr>
              <a:t>физ-ры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Аир-Санаа</a:t>
            </a:r>
            <a:r>
              <a:rPr lang="ru-RU" sz="1400" dirty="0" smtClean="0">
                <a:solidFill>
                  <a:schemeClr val="tx1"/>
                </a:solidFill>
              </a:rPr>
              <a:t> С.М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Донен</a:t>
            </a:r>
            <a:r>
              <a:rPr lang="ru-RU" sz="1400" dirty="0" smtClean="0">
                <a:solidFill>
                  <a:schemeClr val="tx1"/>
                </a:solidFill>
              </a:rPr>
              <a:t> К.О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 </a:t>
            </a:r>
            <a:r>
              <a:rPr lang="ru-RU" sz="1400" dirty="0" err="1" smtClean="0">
                <a:solidFill>
                  <a:schemeClr val="tx1"/>
                </a:solidFill>
              </a:rPr>
              <a:t>Доржу</a:t>
            </a:r>
            <a:r>
              <a:rPr lang="ru-RU" sz="1400" dirty="0" smtClean="0">
                <a:solidFill>
                  <a:schemeClr val="tx1"/>
                </a:solidFill>
              </a:rPr>
              <a:t> Д.А</a:t>
            </a:r>
          </a:p>
          <a:p>
            <a:pPr algn="ctr"/>
            <a:endParaRPr lang="ru-RU" sz="1400" dirty="0">
              <a:solidFill>
                <a:schemeClr val="tx1"/>
              </a:solidFill>
            </a:endParaRPr>
          </a:p>
          <a:p>
            <a:pPr algn="ctr"/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30B8E39-DD07-4B32-BCFF-8B4460AF5793}"/>
              </a:ext>
            </a:extLst>
          </p:cNvPr>
          <p:cNvSpPr/>
          <p:nvPr/>
        </p:nvSpPr>
        <p:spPr>
          <a:xfrm>
            <a:off x="1657169" y="5651683"/>
            <a:ext cx="1600780" cy="523013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Медработник</a:t>
            </a:r>
          </a:p>
          <a:p>
            <a:pPr algn="ctr"/>
            <a:r>
              <a:rPr lang="ru-RU" sz="1400" dirty="0" err="1" smtClean="0">
                <a:solidFill>
                  <a:schemeClr val="tx1"/>
                </a:solidFill>
              </a:rPr>
              <a:t>Монгуш</a:t>
            </a:r>
            <a:r>
              <a:rPr lang="ru-RU" sz="1400" dirty="0" smtClean="0">
                <a:solidFill>
                  <a:schemeClr val="tx1"/>
                </a:solidFill>
              </a:rPr>
              <a:t> В.О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7783410-7FB2-4028-BF5D-4A635E0DEFFE}"/>
              </a:ext>
            </a:extLst>
          </p:cNvPr>
          <p:cNvSpPr txBox="1"/>
          <p:nvPr/>
        </p:nvSpPr>
        <p:spPr>
          <a:xfrm>
            <a:off x="3408937" y="5673028"/>
            <a:ext cx="5518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В состав входят работники в соответствии с имеющимся штатным расписанием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="" xmlns:a16="http://schemas.microsoft.com/office/drawing/2014/main" id="{C4743CEE-1F72-4F10-849F-5E8C40770E50}"/>
              </a:ext>
            </a:extLst>
          </p:cNvPr>
          <p:cNvSpPr/>
          <p:nvPr/>
        </p:nvSpPr>
        <p:spPr>
          <a:xfrm>
            <a:off x="296416" y="4903936"/>
            <a:ext cx="1600346" cy="646331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Классные руководители</a:t>
            </a:r>
          </a:p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(12 чел</a:t>
            </a:r>
            <a:r>
              <a:rPr lang="ru-RU" sz="14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33" name="Блок-схема: альтернативный процесс 32">
            <a:extLst>
              <a:ext uri="{FF2B5EF4-FFF2-40B4-BE49-F238E27FC236}">
                <a16:creationId xmlns="" xmlns:a16="http://schemas.microsoft.com/office/drawing/2014/main" id="{9D3251FF-1B8C-4009-A960-1E2B74EA2B85}"/>
              </a:ext>
            </a:extLst>
          </p:cNvPr>
          <p:cNvSpPr/>
          <p:nvPr/>
        </p:nvSpPr>
        <p:spPr>
          <a:xfrm>
            <a:off x="8613741" y="1006028"/>
            <a:ext cx="2589291" cy="749145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Родительский комитет</a:t>
            </a:r>
          </a:p>
        </p:txBody>
      </p:sp>
      <p:sp>
        <p:nvSpPr>
          <p:cNvPr id="34" name="Блок-схема: альтернативный процесс 33">
            <a:extLst>
              <a:ext uri="{FF2B5EF4-FFF2-40B4-BE49-F238E27FC236}">
                <a16:creationId xmlns="" xmlns:a16="http://schemas.microsoft.com/office/drawing/2014/main" id="{062F04A0-DAE0-423C-A1DD-3162908451AC}"/>
              </a:ext>
            </a:extLst>
          </p:cNvPr>
          <p:cNvSpPr/>
          <p:nvPr/>
        </p:nvSpPr>
        <p:spPr>
          <a:xfrm>
            <a:off x="8634427" y="2009046"/>
            <a:ext cx="2589291" cy="749145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КДН и ЗП </a:t>
            </a:r>
            <a:r>
              <a:rPr lang="ru-RU" b="1" dirty="0" err="1">
                <a:solidFill>
                  <a:schemeClr val="tx1"/>
                </a:solidFill>
              </a:rPr>
              <a:t>Улуг-Хемского</a:t>
            </a:r>
            <a:r>
              <a:rPr lang="ru-RU" b="1" dirty="0">
                <a:solidFill>
                  <a:schemeClr val="tx1"/>
                </a:solidFill>
              </a:rPr>
              <a:t> </a:t>
            </a:r>
            <a:r>
              <a:rPr lang="ru-RU" b="1" dirty="0" err="1">
                <a:solidFill>
                  <a:schemeClr val="tx1"/>
                </a:solidFill>
              </a:rPr>
              <a:t>кожууна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5" name="Блок-схема: альтернативный процесс 34">
            <a:extLst>
              <a:ext uri="{FF2B5EF4-FFF2-40B4-BE49-F238E27FC236}">
                <a16:creationId xmlns="" xmlns:a16="http://schemas.microsoft.com/office/drawing/2014/main" id="{344C3D3D-E3CD-4A91-A386-C024F5FE140A}"/>
              </a:ext>
            </a:extLst>
          </p:cNvPr>
          <p:cNvSpPr/>
          <p:nvPr/>
        </p:nvSpPr>
        <p:spPr>
          <a:xfrm>
            <a:off x="8634427" y="2955822"/>
            <a:ext cx="2589291" cy="837076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Детские общественные объединения</a:t>
            </a:r>
          </a:p>
        </p:txBody>
      </p:sp>
      <p:sp>
        <p:nvSpPr>
          <p:cNvPr id="36" name="Блок-схема: альтернативный процесс 35">
            <a:extLst>
              <a:ext uri="{FF2B5EF4-FFF2-40B4-BE49-F238E27FC236}">
                <a16:creationId xmlns="" xmlns:a16="http://schemas.microsoft.com/office/drawing/2014/main" id="{135FAC49-B008-48AC-8561-ABC5809F050D}"/>
              </a:ext>
            </a:extLst>
          </p:cNvPr>
          <p:cNvSpPr/>
          <p:nvPr/>
        </p:nvSpPr>
        <p:spPr>
          <a:xfrm>
            <a:off x="8634427" y="4064696"/>
            <a:ext cx="2589291" cy="901727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Учреждения дополнительного образования</a:t>
            </a:r>
          </a:p>
        </p:txBody>
      </p:sp>
      <p:sp>
        <p:nvSpPr>
          <p:cNvPr id="37" name="Блок-схема: альтернативный процесс 36">
            <a:extLst>
              <a:ext uri="{FF2B5EF4-FFF2-40B4-BE49-F238E27FC236}">
                <a16:creationId xmlns="" xmlns:a16="http://schemas.microsoft.com/office/drawing/2014/main" id="{6CD1CDCD-22A8-4B77-98E0-4D3A97A498F8}"/>
              </a:ext>
            </a:extLst>
          </p:cNvPr>
          <p:cNvSpPr/>
          <p:nvPr/>
        </p:nvSpPr>
        <p:spPr>
          <a:xfrm>
            <a:off x="8634427" y="5164044"/>
            <a:ext cx="2589291" cy="749145"/>
          </a:xfrm>
          <a:prstGeom prst="flowChartAlternateProcess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Иные организации </a:t>
            </a:r>
          </a:p>
        </p:txBody>
      </p:sp>
      <p:sp>
        <p:nvSpPr>
          <p:cNvPr id="38" name="Стрелка: влево-вправо 37">
            <a:extLst>
              <a:ext uri="{FF2B5EF4-FFF2-40B4-BE49-F238E27FC236}">
                <a16:creationId xmlns="" xmlns:a16="http://schemas.microsoft.com/office/drawing/2014/main" id="{175E3B8C-5510-4F55-A171-3D440C39F63A}"/>
              </a:ext>
            </a:extLst>
          </p:cNvPr>
          <p:cNvSpPr/>
          <p:nvPr/>
        </p:nvSpPr>
        <p:spPr>
          <a:xfrm>
            <a:off x="5611009" y="3085415"/>
            <a:ext cx="2851711" cy="923330"/>
          </a:xfrm>
          <a:prstGeom prst="leftRightArrow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2536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="" xmlns:a16="http://schemas.microsoft.com/office/drawing/2014/main" id="{B0467064-0ECE-4DF1-B771-79991E824E8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4393" t="2043" r="1450" b="4597"/>
          <a:stretch/>
        </p:blipFill>
        <p:spPr>
          <a:xfrm>
            <a:off x="1458057" y="83526"/>
            <a:ext cx="9655420" cy="6690947"/>
          </a:xfrm>
        </p:spPr>
      </p:pic>
    </p:spTree>
    <p:extLst>
      <p:ext uri="{BB962C8B-B14F-4D97-AF65-F5344CB8AC3E}">
        <p14:creationId xmlns="" xmlns:p14="http://schemas.microsoft.com/office/powerpoint/2010/main" val="44163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1808</TotalTime>
  <Words>1812</Words>
  <Application>Microsoft Office PowerPoint</Application>
  <PresentationFormat>Произвольный</PresentationFormat>
  <Paragraphs>214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                                                      ОСНОВНЫЕ ДОКУМЕНТЫ      ФЕДЕРАЛЬНОГО УРОВНЯ                                    ШКОЛЬНОГО УРОВНЯ</vt:lpstr>
      <vt:lpstr>ОБЩАЯ ЦЕЛЬ ВОСПИТАНИЯ ОБУЧАЮЩИХСЯ</vt:lpstr>
      <vt:lpstr> Основные  направления  деятельности  Штаба  воспитательной работы: </vt:lpstr>
      <vt:lpstr>НАПРАВЛЕНИЯ  ВОСПИТАТЕЛЬНОЙ  ДЕЯТЕЛЬНОСТИ</vt:lpstr>
      <vt:lpstr>ОСНОВНЫЕ ВИДЫ, ФОРМЫ И СОДЕРЖАНИЕ ВОСПИТАТЕЛЬНОЙ ДЕЯТЕЛЬНОСТИ</vt:lpstr>
      <vt:lpstr>Главная ценность воспитательной работы</vt:lpstr>
      <vt:lpstr>Слайд 8</vt:lpstr>
      <vt:lpstr>Слайд 9</vt:lpstr>
      <vt:lpstr>Слайд 10</vt:lpstr>
      <vt:lpstr>Гражданско-патриотическое воспитание</vt:lpstr>
      <vt:lpstr>Духовно-нравственное воспитание</vt:lpstr>
      <vt:lpstr>Эстетическое воспитание</vt:lpstr>
      <vt:lpstr>Физическое воспитание, формирование культуры здоровья и эмоционального благополучия</vt:lpstr>
      <vt:lpstr>Трудовое воспитание</vt:lpstr>
      <vt:lpstr>Экологическое воспитание</vt:lpstr>
      <vt:lpstr>Ценности научного познания</vt:lpstr>
      <vt:lpstr>  «Орлята России» – уникальный проект, направленный на развитие социальной активности школьников младших классов. Он создаёт условия для воспитания патриотов своего Отечества, людей неравнодушных, отзывчивых, стремящихся к знаниям и спортивным достижениям, творческому поиску и научным исследованиям, тех, кто готов созидать, делая мир вокруг себя лучше. Участниками программы «Орлята России» являются учащиеся начальных классов т.е. 1-4 классов </vt:lpstr>
      <vt:lpstr>Слайд 19</vt:lpstr>
      <vt:lpstr>Слайд 20</vt:lpstr>
      <vt:lpstr>Профориентационный минимум</vt:lpstr>
      <vt:lpstr>«Волонтерская деятельность»</vt:lpstr>
      <vt:lpstr>Модуль «Ключевые общешкольные дела»</vt:lpstr>
      <vt:lpstr>Слайд 24</vt:lpstr>
      <vt:lpstr>Модуль «Самоуправление» </vt:lpstr>
      <vt:lpstr>Модуль «Классное руководство»</vt:lpstr>
      <vt:lpstr>Трудовое воспитание</vt:lpstr>
      <vt:lpstr>Реализация модуля  «Курсы внеурочной деятельности»</vt:lpstr>
      <vt:lpstr>Слайд 29</vt:lpstr>
      <vt:lpstr>Профилактическая работа: вечерние рейды</vt:lpstr>
      <vt:lpstr>Занятия с педагогом-психологом</vt:lpstr>
      <vt:lpstr>Встречи с представителями правоохранительных органов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26</cp:revision>
  <dcterms:created xsi:type="dcterms:W3CDTF">2025-01-11T03:48:48Z</dcterms:created>
  <dcterms:modified xsi:type="dcterms:W3CDTF">2025-08-30T01:49:17Z</dcterms:modified>
</cp:coreProperties>
</file>